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314" y="4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997917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1678741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172041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138072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70574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53267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252222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252162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00417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491826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5E9D0B-4CF9-4BEF-99C4-C8E6B3CB3B6A}" type="datetimeFigureOut">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64476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05E9D0B-4CF9-4BEF-99C4-C8E6B3CB3B6A}" type="datetimeFigureOut">
              <a:rPr kumimoji="1" lang="ja-JP" altLang="en-US" smtClean="0"/>
              <a:t>2023/9/12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4A2F94B-EF98-474F-93C8-613A3C7E3228}" type="slidenum">
              <a:rPr kumimoji="1" lang="ja-JP" altLang="en-US" smtClean="0"/>
              <a:t>‹#›</a:t>
            </a:fld>
            <a:endParaRPr kumimoji="1" lang="ja-JP" altLang="en-US"/>
          </a:p>
        </p:txBody>
      </p:sp>
    </p:spTree>
    <p:extLst>
      <p:ext uri="{BB962C8B-B14F-4D97-AF65-F5344CB8AC3E}">
        <p14:creationId xmlns:p14="http://schemas.microsoft.com/office/powerpoint/2010/main" val="3144359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4.wdp"/><Relationship Id="rId3" Type="http://schemas.openxmlformats.org/officeDocument/2006/relationships/image" Target="../media/image2.jpeg"/><Relationship Id="rId7" Type="http://schemas.openxmlformats.org/officeDocument/2006/relationships/image" Target="../media/image5.png"/><Relationship Id="rId12" Type="http://schemas.openxmlformats.org/officeDocument/2006/relationships/image" Target="../media/image8.png"/><Relationship Id="rId17" Type="http://schemas.microsoft.com/office/2007/relationships/hdphoto" Target="../media/hdphoto6.wdp"/><Relationship Id="rId2" Type="http://schemas.openxmlformats.org/officeDocument/2006/relationships/image" Target="../media/image1.jpeg"/><Relationship Id="rId16"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hdphoto" Target="../media/hdphoto1.wdp"/><Relationship Id="rId11" Type="http://schemas.microsoft.com/office/2007/relationships/hdphoto" Target="../media/hdphoto3.wdp"/><Relationship Id="rId5" Type="http://schemas.openxmlformats.org/officeDocument/2006/relationships/image" Target="../media/image4.png"/><Relationship Id="rId15" Type="http://schemas.microsoft.com/office/2007/relationships/hdphoto" Target="../media/hdphoto5.wdp"/><Relationship Id="rId10" Type="http://schemas.openxmlformats.org/officeDocument/2006/relationships/image" Target="../media/image7.png"/><Relationship Id="rId4" Type="http://schemas.openxmlformats.org/officeDocument/2006/relationships/image" Target="../media/image3.jpeg"/><Relationship Id="rId9" Type="http://schemas.microsoft.com/office/2007/relationships/hdphoto" Target="../media/hdphoto2.wdp"/><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10.png"/><Relationship Id="rId3" Type="http://schemas.microsoft.com/office/2007/relationships/hdphoto" Target="../media/hdphoto1.wdp"/><Relationship Id="rId7" Type="http://schemas.openxmlformats.org/officeDocument/2006/relationships/image" Target="../media/image7.png"/><Relationship Id="rId12" Type="http://schemas.microsoft.com/office/2007/relationships/hdphoto" Target="../media/hdphoto5.wdp"/><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11" Type="http://schemas.openxmlformats.org/officeDocument/2006/relationships/image" Target="../media/image9.png"/><Relationship Id="rId5" Type="http://schemas.openxmlformats.org/officeDocument/2006/relationships/image" Target="../media/image6.png"/><Relationship Id="rId10" Type="http://schemas.microsoft.com/office/2007/relationships/hdphoto" Target="../media/hdphoto4.wdp"/><Relationship Id="rId4" Type="http://schemas.openxmlformats.org/officeDocument/2006/relationships/image" Target="../media/image5.png"/><Relationship Id="rId9" Type="http://schemas.openxmlformats.org/officeDocument/2006/relationships/image" Target="../media/image8.png"/><Relationship Id="rId1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82361" y="193770"/>
            <a:ext cx="6449649" cy="11958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テキスト ボックス 3"/>
          <p:cNvSpPr txBox="1"/>
          <p:nvPr/>
        </p:nvSpPr>
        <p:spPr>
          <a:xfrm>
            <a:off x="189942" y="193771"/>
            <a:ext cx="2940228"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社会や地域に貢献していることは我が社の誇りです</a:t>
            </a:r>
          </a:p>
        </p:txBody>
      </p:sp>
      <p:pic>
        <p:nvPicPr>
          <p:cNvPr id="1026" name="Picture 2" descr="ã¯ãªãã¯ããã¨æ°ããã¦ã£ã³ãã¦ã§éãã¾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837" y="424604"/>
            <a:ext cx="2106234" cy="887627"/>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706885" y="1459092"/>
            <a:ext cx="5925125" cy="141422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正方形/長方形 7"/>
          <p:cNvSpPr/>
          <p:nvPr/>
        </p:nvSpPr>
        <p:spPr>
          <a:xfrm>
            <a:off x="182236" y="2940371"/>
            <a:ext cx="6449774" cy="11958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テキスト ボックス 8"/>
          <p:cNvSpPr txBox="1"/>
          <p:nvPr/>
        </p:nvSpPr>
        <p:spPr>
          <a:xfrm>
            <a:off x="2435077" y="511269"/>
            <a:ext cx="4142984" cy="830997"/>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2" name="正方形/長方形 11"/>
          <p:cNvSpPr/>
          <p:nvPr/>
        </p:nvSpPr>
        <p:spPr>
          <a:xfrm>
            <a:off x="180274" y="1459093"/>
            <a:ext cx="418600" cy="141422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558315" y="1459093"/>
            <a:ext cx="94565" cy="1414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正方形/長方形 13"/>
          <p:cNvSpPr/>
          <p:nvPr/>
        </p:nvSpPr>
        <p:spPr>
          <a:xfrm>
            <a:off x="159188" y="1459093"/>
            <a:ext cx="369332" cy="1414226"/>
          </a:xfrm>
          <a:prstGeom prst="rect">
            <a:avLst/>
          </a:prstGeom>
        </p:spPr>
        <p:txBody>
          <a:bodyPr vert="eaVert" wrap="square">
            <a:spAutoFit/>
          </a:bodyPr>
          <a:lstStyle/>
          <a:p>
            <a:pPr lvl="0" algn="ct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我が社のプライド</a:t>
            </a:r>
          </a:p>
        </p:txBody>
      </p:sp>
      <p:sp>
        <p:nvSpPr>
          <p:cNvPr id="15" name="テキスト ボックス 14"/>
          <p:cNvSpPr txBox="1"/>
          <p:nvPr/>
        </p:nvSpPr>
        <p:spPr>
          <a:xfrm>
            <a:off x="182237" y="2940973"/>
            <a:ext cx="2977097"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この</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年成長を続けていることは我が社の誇りです</a:t>
            </a:r>
          </a:p>
        </p:txBody>
      </p:sp>
      <p:sp>
        <p:nvSpPr>
          <p:cNvPr id="18" name="テキスト ボックス 17"/>
          <p:cNvSpPr txBox="1"/>
          <p:nvPr/>
        </p:nvSpPr>
        <p:spPr>
          <a:xfrm>
            <a:off x="2420888" y="3275856"/>
            <a:ext cx="4142984" cy="830997"/>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1028" name="Picture 4" descr="ã¯ãªãã¯ããã¨æ°ããã¦ã£ã³ãã¦ã§éãã¾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715" y="3191664"/>
            <a:ext cx="1762479" cy="875522"/>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744665" y="1483905"/>
            <a:ext cx="3252814"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創業</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年の歴史に刻まれた素晴らしい物語があります</a:t>
            </a:r>
          </a:p>
        </p:txBody>
      </p:sp>
      <p:sp>
        <p:nvSpPr>
          <p:cNvPr id="23" name="テキスト ボックス 22"/>
          <p:cNvSpPr txBox="1"/>
          <p:nvPr/>
        </p:nvSpPr>
        <p:spPr>
          <a:xfrm>
            <a:off x="829439" y="1811507"/>
            <a:ext cx="3587513" cy="1015663"/>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1030" name="Picture 6" descr="ã¯ãªãã¯ããã¨æ°ããã¦ã£ã³ãã¦ã§éãã¾ã"/>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551" t="9011" r="10620" b="11875"/>
          <a:stretch/>
        </p:blipFill>
        <p:spPr bwMode="auto">
          <a:xfrm>
            <a:off x="4595317" y="1537908"/>
            <a:ext cx="1942737" cy="1256774"/>
          </a:xfrm>
          <a:prstGeom prst="rect">
            <a:avLst/>
          </a:prstGeom>
          <a:noFill/>
          <a:extLst>
            <a:ext uri="{909E8E84-426E-40DD-AFC4-6F175D3DCCD1}">
              <a14:hiddenFill xmlns:a14="http://schemas.microsoft.com/office/drawing/2010/main">
                <a:solidFill>
                  <a:srgbClr val="FFFFFF"/>
                </a:solidFill>
              </a14:hiddenFill>
            </a:ext>
          </a:extLst>
        </p:spPr>
      </p:pic>
      <p:sp>
        <p:nvSpPr>
          <p:cNvPr id="19" name="正方形/長方形 18"/>
          <p:cNvSpPr/>
          <p:nvPr/>
        </p:nvSpPr>
        <p:spPr>
          <a:xfrm>
            <a:off x="4611095" y="7043735"/>
            <a:ext cx="1880685" cy="179713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正方形/長方形 20"/>
          <p:cNvSpPr/>
          <p:nvPr/>
        </p:nvSpPr>
        <p:spPr>
          <a:xfrm>
            <a:off x="188614" y="5118523"/>
            <a:ext cx="2424474" cy="16522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21"/>
          <p:cNvSpPr txBox="1"/>
          <p:nvPr/>
        </p:nvSpPr>
        <p:spPr>
          <a:xfrm>
            <a:off x="188613" y="5251720"/>
            <a:ext cx="2449710"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家族優先で働けるのが私のモチベーション</a:t>
            </a:r>
          </a:p>
        </p:txBody>
      </p:sp>
      <p:sp>
        <p:nvSpPr>
          <p:cNvPr id="24" name="円形吹き出し 23"/>
          <p:cNvSpPr/>
          <p:nvPr/>
        </p:nvSpPr>
        <p:spPr>
          <a:xfrm>
            <a:off x="1022047" y="5506378"/>
            <a:ext cx="566174"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25" name="テキスト ボックス 24"/>
          <p:cNvSpPr txBox="1"/>
          <p:nvPr/>
        </p:nvSpPr>
        <p:spPr>
          <a:xfrm>
            <a:off x="1035846" y="5571212"/>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社長です</a:t>
            </a:r>
          </a:p>
        </p:txBody>
      </p:sp>
      <p:grpSp>
        <p:nvGrpSpPr>
          <p:cNvPr id="26" name="グループ化 25"/>
          <p:cNvGrpSpPr/>
          <p:nvPr/>
        </p:nvGrpSpPr>
        <p:grpSpPr>
          <a:xfrm rot="21278112">
            <a:off x="1018519" y="6025091"/>
            <a:ext cx="412293" cy="351000"/>
            <a:chOff x="1503453" y="2792217"/>
            <a:chExt cx="549724" cy="468000"/>
          </a:xfrm>
        </p:grpSpPr>
        <p:sp>
          <p:nvSpPr>
            <p:cNvPr id="27" name="円/楕円 26"/>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28" name="テキスト ボックス 27"/>
            <p:cNvSpPr txBox="1"/>
            <p:nvPr/>
          </p:nvSpPr>
          <p:spPr>
            <a:xfrm>
              <a:off x="1503453" y="2796562"/>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29" name="テキスト ボックス 28"/>
          <p:cNvSpPr txBox="1"/>
          <p:nvPr/>
        </p:nvSpPr>
        <p:spPr>
          <a:xfrm rot="21072663">
            <a:off x="969299" y="6410001"/>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大阪太郎</a:t>
            </a:r>
          </a:p>
        </p:txBody>
      </p:sp>
      <p:pic>
        <p:nvPicPr>
          <p:cNvPr id="30" name="Picture 6" descr="ã¯ãªãã¯ããã¨æ°ããã¦ã£ã³ãã¦ã§éãã¾ã"/>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3125" b="100000" l="9766" r="89844"/>
                    </a14:imgEffect>
                  </a14:imgLayer>
                </a14:imgProps>
              </a:ext>
              <a:ext uri="{28A0092B-C50C-407E-A947-70E740481C1C}">
                <a14:useLocalDpi xmlns:a14="http://schemas.microsoft.com/office/drawing/2010/main" val="0"/>
              </a:ext>
            </a:extLst>
          </a:blip>
          <a:srcRect/>
          <a:stretch>
            <a:fillRect/>
          </a:stretch>
        </p:blipFill>
        <p:spPr bwMode="auto">
          <a:xfrm>
            <a:off x="239795" y="5515707"/>
            <a:ext cx="947961" cy="947961"/>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30"/>
          <p:cNvSpPr txBox="1"/>
          <p:nvPr/>
        </p:nvSpPr>
        <p:spPr>
          <a:xfrm rot="21118242">
            <a:off x="200967" y="6254196"/>
            <a:ext cx="828945" cy="50783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TARO</a:t>
            </a:r>
          </a:p>
          <a:p>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32"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97809" y="5823132"/>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1536860" y="5971389"/>
            <a:ext cx="1151354" cy="830997"/>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a:t>
            </a:r>
          </a:p>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a:t>
            </a:r>
          </a:p>
        </p:txBody>
      </p:sp>
      <p:sp>
        <p:nvSpPr>
          <p:cNvPr id="34" name="正方形/長方形 33"/>
          <p:cNvSpPr/>
          <p:nvPr/>
        </p:nvSpPr>
        <p:spPr>
          <a:xfrm>
            <a:off x="186526" y="7250091"/>
            <a:ext cx="2424474" cy="15688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5" name="テキスト ボックス 34"/>
          <p:cNvSpPr txBox="1"/>
          <p:nvPr/>
        </p:nvSpPr>
        <p:spPr>
          <a:xfrm>
            <a:off x="186526" y="7241327"/>
            <a:ext cx="2470828"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信じられる同僚と仕事ができる。それが私</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のモチベーション</a:t>
            </a:r>
          </a:p>
        </p:txBody>
      </p:sp>
      <p:sp>
        <p:nvSpPr>
          <p:cNvPr id="36" name="円形吹き出し 35"/>
          <p:cNvSpPr/>
          <p:nvPr/>
        </p:nvSpPr>
        <p:spPr>
          <a:xfrm>
            <a:off x="1019959" y="7521898"/>
            <a:ext cx="566174"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37" name="テキスト ボックス 36"/>
          <p:cNvSpPr txBox="1"/>
          <p:nvPr/>
        </p:nvSpPr>
        <p:spPr>
          <a:xfrm>
            <a:off x="1027035" y="7593456"/>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人事です</a:t>
            </a:r>
          </a:p>
        </p:txBody>
      </p:sp>
      <p:grpSp>
        <p:nvGrpSpPr>
          <p:cNvPr id="38" name="グループ化 37"/>
          <p:cNvGrpSpPr/>
          <p:nvPr/>
        </p:nvGrpSpPr>
        <p:grpSpPr>
          <a:xfrm rot="21278112">
            <a:off x="1009768" y="8021066"/>
            <a:ext cx="412293" cy="351000"/>
            <a:chOff x="1494529" y="2792217"/>
            <a:chExt cx="549724" cy="468000"/>
          </a:xfrm>
        </p:grpSpPr>
        <p:sp>
          <p:nvSpPr>
            <p:cNvPr id="39" name="円/楕円 38"/>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40" name="テキスト ボックス 39"/>
            <p:cNvSpPr txBox="1"/>
            <p:nvPr/>
          </p:nvSpPr>
          <p:spPr>
            <a:xfrm>
              <a:off x="1494529" y="2795724"/>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41" name="テキスト ボックス 40"/>
          <p:cNvSpPr txBox="1"/>
          <p:nvPr/>
        </p:nvSpPr>
        <p:spPr>
          <a:xfrm rot="21072663">
            <a:off x="967211" y="8405351"/>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小森祐子</a:t>
            </a:r>
          </a:p>
        </p:txBody>
      </p:sp>
      <p:sp>
        <p:nvSpPr>
          <p:cNvPr id="42" name="正方形/長方形 41"/>
          <p:cNvSpPr/>
          <p:nvPr/>
        </p:nvSpPr>
        <p:spPr>
          <a:xfrm>
            <a:off x="186527" y="6830250"/>
            <a:ext cx="2426561" cy="3658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2666879" y="5120146"/>
            <a:ext cx="1880685" cy="186834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5" name="円形吹き出し 44"/>
          <p:cNvSpPr/>
          <p:nvPr/>
        </p:nvSpPr>
        <p:spPr>
          <a:xfrm flipH="1">
            <a:off x="3350961" y="5983088"/>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46" name="テキスト ボックス 45"/>
          <p:cNvSpPr txBox="1"/>
          <p:nvPr/>
        </p:nvSpPr>
        <p:spPr>
          <a:xfrm>
            <a:off x="3309213" y="6058218"/>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営業です</a:t>
            </a:r>
          </a:p>
        </p:txBody>
      </p:sp>
      <p:grpSp>
        <p:nvGrpSpPr>
          <p:cNvPr id="47" name="グループ化 46"/>
          <p:cNvGrpSpPr/>
          <p:nvPr/>
        </p:nvGrpSpPr>
        <p:grpSpPr>
          <a:xfrm rot="21278112">
            <a:off x="3386714" y="6399778"/>
            <a:ext cx="412293" cy="351000"/>
            <a:chOff x="1485602" y="2792217"/>
            <a:chExt cx="549724" cy="468000"/>
          </a:xfrm>
        </p:grpSpPr>
        <p:sp>
          <p:nvSpPr>
            <p:cNvPr id="48" name="円/楕円 47"/>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49" name="テキスト ボックス 48"/>
            <p:cNvSpPr txBox="1"/>
            <p:nvPr/>
          </p:nvSpPr>
          <p:spPr>
            <a:xfrm>
              <a:off x="1485602" y="2794886"/>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50" name="テキスト ボックス 49"/>
          <p:cNvSpPr txBox="1"/>
          <p:nvPr/>
        </p:nvSpPr>
        <p:spPr>
          <a:xfrm rot="21072663">
            <a:off x="3903757" y="6763404"/>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大阪五郎</a:t>
            </a:r>
          </a:p>
        </p:txBody>
      </p:sp>
      <p:sp>
        <p:nvSpPr>
          <p:cNvPr id="51" name="正方形/長方形 50"/>
          <p:cNvSpPr/>
          <p:nvPr/>
        </p:nvSpPr>
        <p:spPr>
          <a:xfrm>
            <a:off x="2657354" y="7034639"/>
            <a:ext cx="1880685" cy="179713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2" name="正方形/長方形 51"/>
          <p:cNvSpPr/>
          <p:nvPr/>
        </p:nvSpPr>
        <p:spPr>
          <a:xfrm>
            <a:off x="4611095" y="5120146"/>
            <a:ext cx="1880685" cy="186834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3" name="テキスト ボックス 52"/>
          <p:cNvSpPr txBox="1"/>
          <p:nvPr/>
        </p:nvSpPr>
        <p:spPr>
          <a:xfrm>
            <a:off x="1558312" y="5732180"/>
            <a:ext cx="1035048" cy="403957"/>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社長なのに、子供や家族との記念日は皆勤賞です</a:t>
            </a:r>
          </a:p>
        </p:txBody>
      </p:sp>
      <p:pic>
        <p:nvPicPr>
          <p:cNvPr id="54"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07665" y="7831505"/>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1568167" y="7738066"/>
            <a:ext cx="1069016" cy="403957"/>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自分らしく働ける職場環境に改善できる仲間がいます</a:t>
            </a:r>
          </a:p>
        </p:txBody>
      </p:sp>
      <p:pic>
        <p:nvPicPr>
          <p:cNvPr id="56" name="Picture 10" descr="ã¯ãªãã¯ããã¨æ°ããã¦ã£ã³ãã¦ã§éãã¾ã"/>
          <p:cNvPicPr>
            <a:picLocks noChangeAspect="1" noChangeArrowheads="1"/>
          </p:cNvPicPr>
          <p:nvPr/>
        </p:nvPicPr>
        <p:blipFill rotWithShape="1">
          <a:blip r:embed="rId8" cstate="print">
            <a:extLst>
              <a:ext uri="{BEBA8EAE-BF5A-486C-A8C5-ECC9F3942E4B}">
                <a14:imgProps xmlns:a14="http://schemas.microsoft.com/office/drawing/2010/main">
                  <a14:imgLayer r:embed="rId9">
                    <a14:imgEffect>
                      <a14:backgroundRemoval t="0" b="84167" l="20000" r="81458">
                        <a14:foregroundMark x1="70417" y1="82500" x2="70417" y2="82500"/>
                        <a14:foregroundMark x1="69167" y1="81944" x2="69167" y2="81944"/>
                        <a14:foregroundMark x1="32708" y1="74167" x2="32708" y2="74167"/>
                        <a14:foregroundMark x1="34792" y1="71389" x2="34792" y2="71389"/>
                        <a14:foregroundMark x1="37083" y1="67778" x2="37083" y2="67778"/>
                        <a14:foregroundMark x1="37083" y1="67778" x2="37083" y2="67778"/>
                        <a14:foregroundMark x1="38542" y1="62778" x2="26875" y2="76111"/>
                        <a14:foregroundMark x1="40833" y1="57500" x2="40833" y2="57500"/>
                        <a14:foregroundMark x1="41458" y1="56111" x2="41458" y2="56111"/>
                        <a14:foregroundMark x1="26042" y1="68611" x2="26042" y2="68611"/>
                        <a14:foregroundMark x1="22917" y1="71389" x2="22917" y2="71389"/>
                        <a14:foregroundMark x1="32708" y1="64722" x2="37917" y2="61944"/>
                        <a14:foregroundMark x1="63750" y1="57778" x2="78125" y2="66389"/>
                        <a14:foregroundMark x1="61875" y1="53889" x2="61875" y2="53889"/>
                        <a14:foregroundMark x1="62292" y1="75278" x2="62292" y2="75278"/>
                        <a14:foregroundMark x1="62917" y1="77500" x2="63750" y2="77500"/>
                        <a14:foregroundMark x1="67083" y1="76111" x2="67083" y2="76111"/>
                        <a14:foregroundMark x1="75000" y1="74722" x2="75000" y2="74722"/>
                        <a14:foregroundMark x1="38958" y1="79167" x2="38958" y2="79167"/>
                        <a14:foregroundMark x1="34375" y1="77500" x2="28750" y2="77778"/>
                        <a14:foregroundMark x1="25208" y1="73056" x2="23333" y2="80833"/>
                        <a14:foregroundMark x1="71875" y1="73056" x2="76458" y2="82222"/>
                      </a14:backgroundRemoval>
                    </a14:imgEffect>
                  </a14:imgLayer>
                </a14:imgProps>
              </a:ext>
              <a:ext uri="{28A0092B-C50C-407E-A947-70E740481C1C}">
                <a14:useLocalDpi xmlns:a14="http://schemas.microsoft.com/office/drawing/2010/main" val="0"/>
              </a:ext>
            </a:extLst>
          </a:blip>
          <a:srcRect l="15868" r="16976" b="25417"/>
          <a:stretch/>
        </p:blipFill>
        <p:spPr bwMode="auto">
          <a:xfrm>
            <a:off x="126426" y="7565385"/>
            <a:ext cx="1122410" cy="934893"/>
          </a:xfrm>
          <a:prstGeom prst="rect">
            <a:avLst/>
          </a:prstGeom>
          <a:noFill/>
          <a:extLst>
            <a:ext uri="{909E8E84-426E-40DD-AFC4-6F175D3DCCD1}">
              <a14:hiddenFill xmlns:a14="http://schemas.microsoft.com/office/drawing/2010/main">
                <a:solidFill>
                  <a:srgbClr val="FFFFFF"/>
                </a:solidFill>
              </a14:hiddenFill>
            </a:ext>
          </a:extLst>
        </p:spPr>
      </p:pic>
      <p:sp>
        <p:nvSpPr>
          <p:cNvPr id="57" name="テキスト ボックス 56"/>
          <p:cNvSpPr txBox="1"/>
          <p:nvPr/>
        </p:nvSpPr>
        <p:spPr>
          <a:xfrm rot="21118242">
            <a:off x="138285" y="8249546"/>
            <a:ext cx="950132" cy="50783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YUKO</a:t>
            </a:r>
          </a:p>
          <a:p>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58" name="正方形/長方形 57"/>
          <p:cNvSpPr/>
          <p:nvPr/>
        </p:nvSpPr>
        <p:spPr>
          <a:xfrm>
            <a:off x="186526" y="7112099"/>
            <a:ext cx="2424474" cy="1480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9" name="正方形/長方形 58"/>
          <p:cNvSpPr/>
          <p:nvPr/>
        </p:nvSpPr>
        <p:spPr>
          <a:xfrm>
            <a:off x="182426" y="6833554"/>
            <a:ext cx="2418718" cy="323165"/>
          </a:xfrm>
          <a:prstGeom prst="rect">
            <a:avLst/>
          </a:prstGeom>
        </p:spPr>
        <p:txBody>
          <a:bodyPr wrap="square">
            <a:spAutoFit/>
          </a:bodyPr>
          <a:lstStyle/>
          <a:p>
            <a:pPr lvl="0" algn="ctr"/>
            <a:r>
              <a:rPr lang="ja-JP" altLang="en-US" sz="15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我が社の働くモチベーション</a:t>
            </a:r>
          </a:p>
        </p:txBody>
      </p:sp>
      <p:sp>
        <p:nvSpPr>
          <p:cNvPr id="60" name="テキスト ボックス 59"/>
          <p:cNvSpPr txBox="1"/>
          <p:nvPr/>
        </p:nvSpPr>
        <p:spPr>
          <a:xfrm>
            <a:off x="3518298" y="7839434"/>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販売です</a:t>
            </a:r>
          </a:p>
        </p:txBody>
      </p:sp>
      <p:sp>
        <p:nvSpPr>
          <p:cNvPr id="61" name="テキスト ボックス 60"/>
          <p:cNvSpPr txBox="1"/>
          <p:nvPr/>
        </p:nvSpPr>
        <p:spPr>
          <a:xfrm rot="21072663">
            <a:off x="3942108" y="8553308"/>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小森祐未</a:t>
            </a:r>
          </a:p>
        </p:txBody>
      </p:sp>
      <p:sp>
        <p:nvSpPr>
          <p:cNvPr id="62" name="円形吹き出し 61"/>
          <p:cNvSpPr/>
          <p:nvPr/>
        </p:nvSpPr>
        <p:spPr>
          <a:xfrm flipH="1">
            <a:off x="3317126" y="7739893"/>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63" name="テキスト ボックス 62"/>
          <p:cNvSpPr txBox="1"/>
          <p:nvPr/>
        </p:nvSpPr>
        <p:spPr>
          <a:xfrm>
            <a:off x="3275379" y="7815023"/>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開発です</a:t>
            </a:r>
          </a:p>
        </p:txBody>
      </p:sp>
      <p:grpSp>
        <p:nvGrpSpPr>
          <p:cNvPr id="64" name="グループ化 63"/>
          <p:cNvGrpSpPr/>
          <p:nvPr/>
        </p:nvGrpSpPr>
        <p:grpSpPr>
          <a:xfrm rot="21278112">
            <a:off x="3352879" y="8156584"/>
            <a:ext cx="412293" cy="351000"/>
            <a:chOff x="1485602" y="2792217"/>
            <a:chExt cx="549724" cy="468000"/>
          </a:xfrm>
        </p:grpSpPr>
        <p:sp>
          <p:nvSpPr>
            <p:cNvPr id="65" name="円/楕円 64"/>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66" name="テキスト ボックス 65"/>
            <p:cNvSpPr txBox="1"/>
            <p:nvPr/>
          </p:nvSpPr>
          <p:spPr>
            <a:xfrm>
              <a:off x="1485602" y="2794886"/>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67" name="円形吹き出し 66"/>
          <p:cNvSpPr/>
          <p:nvPr/>
        </p:nvSpPr>
        <p:spPr>
          <a:xfrm flipH="1">
            <a:off x="5305171" y="6013694"/>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68" name="テキスト ボックス 67"/>
          <p:cNvSpPr txBox="1"/>
          <p:nvPr/>
        </p:nvSpPr>
        <p:spPr>
          <a:xfrm>
            <a:off x="5248012" y="6088824"/>
            <a:ext cx="662361" cy="213585"/>
          </a:xfrm>
          <a:prstGeom prst="rect">
            <a:avLst/>
          </a:prstGeom>
          <a:noFill/>
        </p:spPr>
        <p:txBody>
          <a:bodyPr wrap="none" rtlCol="0">
            <a:spAutoFit/>
          </a:bodyPr>
          <a:lstStyle/>
          <a:p>
            <a:r>
              <a:rPr lang="ja-JP" altLang="en-US" sz="788"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技術者です</a:t>
            </a:r>
          </a:p>
        </p:txBody>
      </p:sp>
      <p:grpSp>
        <p:nvGrpSpPr>
          <p:cNvPr id="69" name="グループ化 68"/>
          <p:cNvGrpSpPr/>
          <p:nvPr/>
        </p:nvGrpSpPr>
        <p:grpSpPr>
          <a:xfrm rot="21278112">
            <a:off x="5358556" y="6430384"/>
            <a:ext cx="377027" cy="351000"/>
            <a:chOff x="1509113" y="2792217"/>
            <a:chExt cx="502703" cy="468000"/>
          </a:xfrm>
        </p:grpSpPr>
        <p:sp>
          <p:nvSpPr>
            <p:cNvPr id="70" name="円/楕円 69"/>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71" name="テキスト ボックス 70"/>
            <p:cNvSpPr txBox="1"/>
            <p:nvPr/>
          </p:nvSpPr>
          <p:spPr>
            <a:xfrm>
              <a:off x="1509113" y="2794886"/>
              <a:ext cx="502703"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72" name="テキスト ボックス 71"/>
          <p:cNvSpPr txBox="1"/>
          <p:nvPr/>
        </p:nvSpPr>
        <p:spPr>
          <a:xfrm rot="21072663">
            <a:off x="5857967" y="6794010"/>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大阪次郎</a:t>
            </a:r>
          </a:p>
        </p:txBody>
      </p:sp>
      <p:sp>
        <p:nvSpPr>
          <p:cNvPr id="73" name="テキスト ボックス 72"/>
          <p:cNvSpPr txBox="1"/>
          <p:nvPr/>
        </p:nvSpPr>
        <p:spPr>
          <a:xfrm>
            <a:off x="5472507" y="7855827"/>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販売です</a:t>
            </a:r>
          </a:p>
        </p:txBody>
      </p:sp>
      <p:sp>
        <p:nvSpPr>
          <p:cNvPr id="74" name="テキスト ボックス 73"/>
          <p:cNvSpPr txBox="1"/>
          <p:nvPr/>
        </p:nvSpPr>
        <p:spPr>
          <a:xfrm rot="21072663">
            <a:off x="5891643" y="8576424"/>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小森由佳</a:t>
            </a:r>
          </a:p>
        </p:txBody>
      </p:sp>
      <p:sp>
        <p:nvSpPr>
          <p:cNvPr id="75" name="円形吹き出し 74"/>
          <p:cNvSpPr/>
          <p:nvPr/>
        </p:nvSpPr>
        <p:spPr>
          <a:xfrm flipH="1">
            <a:off x="5271336" y="7756286"/>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76" name="テキスト ボックス 75"/>
          <p:cNvSpPr txBox="1"/>
          <p:nvPr/>
        </p:nvSpPr>
        <p:spPr>
          <a:xfrm>
            <a:off x="5229588" y="7831416"/>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経理です</a:t>
            </a:r>
          </a:p>
        </p:txBody>
      </p:sp>
      <p:grpSp>
        <p:nvGrpSpPr>
          <p:cNvPr id="77" name="グループ化 76"/>
          <p:cNvGrpSpPr/>
          <p:nvPr/>
        </p:nvGrpSpPr>
        <p:grpSpPr>
          <a:xfrm rot="21278112">
            <a:off x="5324721" y="8172976"/>
            <a:ext cx="377027" cy="351000"/>
            <a:chOff x="1509113" y="2792217"/>
            <a:chExt cx="502703" cy="468000"/>
          </a:xfrm>
        </p:grpSpPr>
        <p:sp>
          <p:nvSpPr>
            <p:cNvPr id="78" name="円/楕円 77"/>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79" name="テキスト ボックス 78"/>
            <p:cNvSpPr txBox="1"/>
            <p:nvPr/>
          </p:nvSpPr>
          <p:spPr>
            <a:xfrm>
              <a:off x="1509113" y="2794886"/>
              <a:ext cx="502703"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pic>
        <p:nvPicPr>
          <p:cNvPr id="80"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96931" y="5644857"/>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81" name="テキスト ボックス 80"/>
          <p:cNvSpPr txBox="1"/>
          <p:nvPr/>
        </p:nvSpPr>
        <p:spPr>
          <a:xfrm>
            <a:off x="2751690" y="5605357"/>
            <a:ext cx="1839670" cy="300082"/>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学生時代の仲間とエベレスト登山を目指してます</a:t>
            </a:r>
          </a:p>
        </p:txBody>
      </p:sp>
      <p:sp>
        <p:nvSpPr>
          <p:cNvPr id="82" name="テキスト ボックス 81"/>
          <p:cNvSpPr txBox="1"/>
          <p:nvPr/>
        </p:nvSpPr>
        <p:spPr>
          <a:xfrm>
            <a:off x="2690155" y="5757750"/>
            <a:ext cx="726272"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83" name="Picture 12" descr="ã¯ãªãã¯ããã¨æ°ããã¦ã£ã³ãã¦ã§éãã¾ã"/>
          <p:cNvPicPr>
            <a:picLocks noChangeAspect="1" noChangeArrowheads="1"/>
          </p:cNvPicPr>
          <p:nvPr/>
        </p:nvPicPr>
        <p:blipFill rotWithShape="1">
          <a:blip r:embed="rId10" cstate="print">
            <a:extLst>
              <a:ext uri="{BEBA8EAE-BF5A-486C-A8C5-ECC9F3942E4B}">
                <a14:imgProps xmlns:a14="http://schemas.microsoft.com/office/drawing/2010/main">
                  <a14:imgLayer r:embed="rId11">
                    <a14:imgEffect>
                      <a14:backgroundRemoval t="0" b="89941" l="9944" r="89944">
                        <a14:foregroundMark x1="74525" y1="46777" x2="74525" y2="46777"/>
                        <a14:foregroundMark x1="75307" y1="41309" x2="75307" y2="41309"/>
                        <a14:foregroundMark x1="71732" y1="54688" x2="71732" y2="54688"/>
                        <a14:foregroundMark x1="30056" y1="41309" x2="33408" y2="55762"/>
                        <a14:foregroundMark x1="29162" y1="38867" x2="13184" y2="43457"/>
                        <a14:foregroundMark x1="72737" y1="39160" x2="81564" y2="51270"/>
                        <a14:foregroundMark x1="81564" y1="45313" x2="86480" y2="54199"/>
                        <a14:foregroundMark x1="71732" y1="48828" x2="79106" y2="58691"/>
                        <a14:foregroundMark x1="85587" y1="57617" x2="85922" y2="74512"/>
                      </a14:backgroundRemoval>
                    </a14:imgEffect>
                  </a14:imgLayer>
                </a14:imgProps>
              </a:ext>
              <a:ext uri="{28A0092B-C50C-407E-A947-70E740481C1C}">
                <a14:useLocalDpi xmlns:a14="http://schemas.microsoft.com/office/drawing/2010/main" val="0"/>
              </a:ext>
            </a:extLst>
          </a:blip>
          <a:srcRect l="21175" r="13187" b="22758"/>
          <a:stretch/>
        </p:blipFill>
        <p:spPr bwMode="auto">
          <a:xfrm>
            <a:off x="5768993" y="5738330"/>
            <a:ext cx="715082" cy="962798"/>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4" descr="ã¯ãªãã¯ããã¨æ°ããã¦ã£ã³ãã¦ã§éãã¾ã"/>
          <p:cNvPicPr>
            <a:picLocks noChangeAspect="1" noChangeArrowheads="1"/>
          </p:cNvPicPr>
          <p:nvPr/>
        </p:nvPicPr>
        <p:blipFill>
          <a:blip r:embed="rId12" cstate="print">
            <a:extLst>
              <a:ext uri="{BEBA8EAE-BF5A-486C-A8C5-ECC9F3942E4B}">
                <a14:imgProps xmlns:a14="http://schemas.microsoft.com/office/drawing/2010/main">
                  <a14:imgLayer r:embed="rId13">
                    <a14:imgEffect>
                      <a14:backgroundRemoval t="0" b="90000" l="10000" r="90000"/>
                    </a14:imgEffect>
                  </a14:imgLayer>
                </a14:imgProps>
              </a:ext>
              <a:ext uri="{28A0092B-C50C-407E-A947-70E740481C1C}">
                <a14:useLocalDpi xmlns:a14="http://schemas.microsoft.com/office/drawing/2010/main" val="0"/>
              </a:ext>
            </a:extLst>
          </a:blip>
          <a:srcRect/>
          <a:stretch>
            <a:fillRect/>
          </a:stretch>
        </p:blipFill>
        <p:spPr bwMode="auto">
          <a:xfrm>
            <a:off x="3691241" y="7533128"/>
            <a:ext cx="911393" cy="1171790"/>
          </a:xfrm>
          <a:prstGeom prst="rect">
            <a:avLst/>
          </a:prstGeom>
          <a:noFill/>
          <a:extLst>
            <a:ext uri="{909E8E84-426E-40DD-AFC4-6F175D3DCCD1}">
              <a14:hiddenFill xmlns:a14="http://schemas.microsoft.com/office/drawing/2010/main">
                <a:solidFill>
                  <a:srgbClr val="FFFFFF"/>
                </a:solidFill>
              </a14:hiddenFill>
            </a:ext>
          </a:extLst>
        </p:spPr>
      </p:pic>
      <p:sp>
        <p:nvSpPr>
          <p:cNvPr id="85" name="テキスト ボックス 84"/>
          <p:cNvSpPr txBox="1"/>
          <p:nvPr/>
        </p:nvSpPr>
        <p:spPr>
          <a:xfrm rot="21118242">
            <a:off x="3645701" y="8294481"/>
            <a:ext cx="950132"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YUMI</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86" name="テキスト ボックス 85"/>
          <p:cNvSpPr txBox="1"/>
          <p:nvPr/>
        </p:nvSpPr>
        <p:spPr>
          <a:xfrm rot="21118242">
            <a:off x="5611681" y="6520326"/>
            <a:ext cx="828945"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JIRO</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87" name="Picture 16" descr="ã¯ãªãã¯ããã¨æ°ããã¦ã£ã³ãã¦ã§éãã¾ã"/>
          <p:cNvPicPr>
            <a:picLocks noChangeAspect="1" noChangeArrowheads="1"/>
          </p:cNvPicPr>
          <p:nvPr/>
        </p:nvPicPr>
        <p:blipFill rotWithShape="1">
          <a:blip r:embed="rId14" cstate="print">
            <a:extLst>
              <a:ext uri="{BEBA8EAE-BF5A-486C-A8C5-ECC9F3942E4B}">
                <a14:imgProps xmlns:a14="http://schemas.microsoft.com/office/drawing/2010/main">
                  <a14:imgLayer r:embed="rId15">
                    <a14:imgEffect>
                      <a14:backgroundRemoval t="1928" b="89880" l="10000" r="90000"/>
                    </a14:imgEffect>
                  </a14:imgLayer>
                </a14:imgProps>
              </a:ext>
              <a:ext uri="{28A0092B-C50C-407E-A947-70E740481C1C}">
                <a14:useLocalDpi xmlns:a14="http://schemas.microsoft.com/office/drawing/2010/main" val="0"/>
              </a:ext>
            </a:extLst>
          </a:blip>
          <a:srcRect l="25587" t="5936" r="17541" b="12550"/>
          <a:stretch/>
        </p:blipFill>
        <p:spPr bwMode="auto">
          <a:xfrm>
            <a:off x="3814596" y="5708885"/>
            <a:ext cx="723443" cy="956261"/>
          </a:xfrm>
          <a:prstGeom prst="rect">
            <a:avLst/>
          </a:prstGeom>
          <a:noFill/>
          <a:extLst>
            <a:ext uri="{909E8E84-426E-40DD-AFC4-6F175D3DCCD1}">
              <a14:hiddenFill xmlns:a14="http://schemas.microsoft.com/office/drawing/2010/main">
                <a:solidFill>
                  <a:srgbClr val="FFFFFF"/>
                </a:solidFill>
              </a14:hiddenFill>
            </a:ext>
          </a:extLst>
        </p:spPr>
      </p:pic>
      <p:sp>
        <p:nvSpPr>
          <p:cNvPr id="88" name="テキスト ボックス 87"/>
          <p:cNvSpPr txBox="1"/>
          <p:nvPr/>
        </p:nvSpPr>
        <p:spPr>
          <a:xfrm rot="21118242">
            <a:off x="3657472" y="6489720"/>
            <a:ext cx="828945"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GORO</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89" name="Picture 18" descr="ã¯ãªãã¯ããã¨æ°ããã¦ã£ã³ãã¦ã§éãã¾ã"/>
          <p:cNvPicPr>
            <a:picLocks noChangeAspect="1" noChangeArrowheads="1"/>
          </p:cNvPicPr>
          <p:nvPr/>
        </p:nvPicPr>
        <p:blipFill>
          <a:blip r:embed="rId16" cstate="print">
            <a:extLst>
              <a:ext uri="{BEBA8EAE-BF5A-486C-A8C5-ECC9F3942E4B}">
                <a14:imgProps xmlns:a14="http://schemas.microsoft.com/office/drawing/2010/main">
                  <a14:imgLayer r:embed="rId17">
                    <a14:imgEffect>
                      <a14:backgroundRemoval t="0" b="90000" l="12794" r="96867">
                        <a14:foregroundMark x1="40731" y1="54600" x2="40731" y2="54600"/>
                        <a14:foregroundMark x1="43864" y1="73200" x2="43864" y2="73200"/>
                        <a14:foregroundMark x1="70757" y1="77800" x2="90078" y2="79000"/>
                        <a14:foregroundMark x1="76501" y1="69400" x2="93473" y2="85400"/>
                        <a14:foregroundMark x1="75718" y1="66600" x2="95039" y2="72200"/>
                        <a14:foregroundMark x1="43603" y1="71400" x2="48825" y2="88200"/>
                        <a14:foregroundMark x1="70757" y1="71600" x2="59269" y2="85800"/>
                        <a14:foregroundMark x1="67885" y1="84200" x2="82507" y2="84200"/>
                        <a14:foregroundMark x1="27415" y1="75200" x2="17493" y2="81800"/>
                        <a14:foregroundMark x1="28198" y1="73800" x2="14099" y2="82000"/>
                        <a14:foregroundMark x1="26110" y1="81400" x2="44648" y2="89600"/>
                        <a14:foregroundMark x1="92950" y1="77200" x2="92167" y2="83200"/>
                        <a14:backgroundMark x1="33420" y1="1800" x2="40209" y2="1800"/>
                      </a14:backgroundRemoval>
                    </a14:imgEffect>
                  </a14:imgLayer>
                </a14:imgProps>
              </a:ext>
              <a:ext uri="{28A0092B-C50C-407E-A947-70E740481C1C}">
                <a14:useLocalDpi xmlns:a14="http://schemas.microsoft.com/office/drawing/2010/main" val="0"/>
              </a:ext>
            </a:extLst>
          </a:blip>
          <a:srcRect/>
          <a:stretch>
            <a:fillRect/>
          </a:stretch>
        </p:blipFill>
        <p:spPr bwMode="auto">
          <a:xfrm>
            <a:off x="5666279" y="7549304"/>
            <a:ext cx="810090" cy="1057559"/>
          </a:xfrm>
          <a:prstGeom prst="rect">
            <a:avLst/>
          </a:prstGeom>
          <a:noFill/>
          <a:extLst>
            <a:ext uri="{909E8E84-426E-40DD-AFC4-6F175D3DCCD1}">
              <a14:hiddenFill xmlns:a14="http://schemas.microsoft.com/office/drawing/2010/main">
                <a:solidFill>
                  <a:srgbClr val="FFFFFF"/>
                </a:solidFill>
              </a14:hiddenFill>
            </a:ext>
          </a:extLst>
        </p:spPr>
      </p:pic>
      <p:sp>
        <p:nvSpPr>
          <p:cNvPr id="90" name="テキスト ボックス 89"/>
          <p:cNvSpPr txBox="1"/>
          <p:nvPr/>
        </p:nvSpPr>
        <p:spPr>
          <a:xfrm rot="21118242">
            <a:off x="5599910" y="8310873"/>
            <a:ext cx="950132"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YUKA</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91" name="テキスト ボックス 90"/>
          <p:cNvSpPr txBox="1"/>
          <p:nvPr/>
        </p:nvSpPr>
        <p:spPr>
          <a:xfrm>
            <a:off x="1538640" y="7956376"/>
            <a:ext cx="1149574" cy="830997"/>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a:t>
            </a:r>
          </a:p>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a:t>
            </a:r>
          </a:p>
        </p:txBody>
      </p:sp>
      <p:sp>
        <p:nvSpPr>
          <p:cNvPr id="92" name="テキスト ボックス 91"/>
          <p:cNvSpPr txBox="1"/>
          <p:nvPr/>
        </p:nvSpPr>
        <p:spPr>
          <a:xfrm>
            <a:off x="2680539" y="7039480"/>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希望どおり開発に異動できる社風が私のモチベーション</a:t>
            </a:r>
          </a:p>
        </p:txBody>
      </p:sp>
      <p:pic>
        <p:nvPicPr>
          <p:cNvPr id="93"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77593" y="7412373"/>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2732352" y="7372873"/>
            <a:ext cx="1839670" cy="196208"/>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適性を見抜いてくれたことで希望が叶いました</a:t>
            </a:r>
          </a:p>
        </p:txBody>
      </p:sp>
      <p:sp>
        <p:nvSpPr>
          <p:cNvPr id="95" name="テキスト ボックス 94"/>
          <p:cNvSpPr txBox="1"/>
          <p:nvPr/>
        </p:nvSpPr>
        <p:spPr>
          <a:xfrm>
            <a:off x="2686228" y="7517561"/>
            <a:ext cx="775768" cy="1292662"/>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96" name="テキスト ボックス 95"/>
          <p:cNvSpPr txBox="1"/>
          <p:nvPr/>
        </p:nvSpPr>
        <p:spPr>
          <a:xfrm>
            <a:off x="4620924" y="5277016"/>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自分の技術が社会に役立ってる。それが私のモチベーション</a:t>
            </a:r>
          </a:p>
        </p:txBody>
      </p:sp>
      <p:pic>
        <p:nvPicPr>
          <p:cNvPr id="97"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28173" y="5632846"/>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98" name="テキスト ボックス 97"/>
          <p:cNvSpPr txBox="1"/>
          <p:nvPr/>
        </p:nvSpPr>
        <p:spPr>
          <a:xfrm>
            <a:off x="4682933" y="5593347"/>
            <a:ext cx="1839670" cy="196208"/>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新しい技術の最先端を自分で切り開けます</a:t>
            </a:r>
          </a:p>
        </p:txBody>
      </p:sp>
      <p:sp>
        <p:nvSpPr>
          <p:cNvPr id="99" name="テキスト ボックス 98"/>
          <p:cNvSpPr txBox="1"/>
          <p:nvPr/>
        </p:nvSpPr>
        <p:spPr>
          <a:xfrm>
            <a:off x="4615971" y="5755298"/>
            <a:ext cx="726272"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00" name="テキスト ボックス 99"/>
          <p:cNvSpPr txBox="1"/>
          <p:nvPr/>
        </p:nvSpPr>
        <p:spPr>
          <a:xfrm>
            <a:off x="4614228" y="7054958"/>
            <a:ext cx="1901678" cy="577081"/>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営業職のような制度で正しく評価されることが私のモチベーション</a:t>
            </a:r>
          </a:p>
        </p:txBody>
      </p:sp>
      <p:pic>
        <p:nvPicPr>
          <p:cNvPr id="101" name="Picture 8" descr="ã¯ãªãã¯ããã¨æ°ããã¦ã£ã³ãã¦ã§éãã¾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29183" y="7426199"/>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02" name="テキスト ボックス 101"/>
          <p:cNvSpPr txBox="1"/>
          <p:nvPr/>
        </p:nvSpPr>
        <p:spPr>
          <a:xfrm>
            <a:off x="4683942" y="7386699"/>
            <a:ext cx="1800133" cy="300082"/>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誰もが納得できる評価制度策定に私も参加しました</a:t>
            </a:r>
          </a:p>
        </p:txBody>
      </p:sp>
      <p:sp>
        <p:nvSpPr>
          <p:cNvPr id="103" name="テキスト ボックス 102"/>
          <p:cNvSpPr txBox="1"/>
          <p:nvPr/>
        </p:nvSpPr>
        <p:spPr>
          <a:xfrm>
            <a:off x="4616981" y="7602455"/>
            <a:ext cx="775768"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04" name="正方形/長方形 103"/>
          <p:cNvSpPr/>
          <p:nvPr/>
        </p:nvSpPr>
        <p:spPr>
          <a:xfrm>
            <a:off x="44624" y="0"/>
            <a:ext cx="6750526" cy="899488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724622" y="4591878"/>
            <a:ext cx="5459010" cy="523220"/>
          </a:xfrm>
          <a:prstGeom prst="rect">
            <a:avLst/>
          </a:prstGeom>
          <a:noFill/>
        </p:spPr>
        <p:txBody>
          <a:bodyPr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株式会社トリムタブの魅力</a:t>
            </a:r>
          </a:p>
        </p:txBody>
      </p:sp>
      <p:sp>
        <p:nvSpPr>
          <p:cNvPr id="108" name="正方形/長方形 107"/>
          <p:cNvSpPr/>
          <p:nvPr/>
        </p:nvSpPr>
        <p:spPr>
          <a:xfrm>
            <a:off x="188640" y="4275550"/>
            <a:ext cx="6400847" cy="76122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108"/>
          <p:cNvSpPr txBox="1"/>
          <p:nvPr/>
        </p:nvSpPr>
        <p:spPr>
          <a:xfrm>
            <a:off x="629743" y="4458559"/>
            <a:ext cx="5459010" cy="523220"/>
          </a:xfrm>
          <a:prstGeom prst="rect">
            <a:avLst/>
          </a:prstGeom>
          <a:noFill/>
        </p:spPr>
        <p:txBody>
          <a:bodyPr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株式会社トリムタブの魅力</a:t>
            </a:r>
          </a:p>
        </p:txBody>
      </p:sp>
      <p:sp>
        <p:nvSpPr>
          <p:cNvPr id="44" name="テキスト ボックス 43"/>
          <p:cNvSpPr txBox="1"/>
          <p:nvPr/>
        </p:nvSpPr>
        <p:spPr>
          <a:xfrm>
            <a:off x="2684466" y="5279669"/>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趣味に</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％有給取得できる。それが私のモチベーション</a:t>
            </a:r>
          </a:p>
        </p:txBody>
      </p:sp>
      <p:sp>
        <p:nvSpPr>
          <p:cNvPr id="105" name="正方形/長方形 104"/>
          <p:cNvSpPr/>
          <p:nvPr/>
        </p:nvSpPr>
        <p:spPr>
          <a:xfrm>
            <a:off x="188640" y="4927754"/>
            <a:ext cx="6400847" cy="246555"/>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我が社には魅力的な</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ひと</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がたくさんいます</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188640" y="4211960"/>
            <a:ext cx="6400504" cy="23233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我が社には魅力的な</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もの</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がたくさんあります</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181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54369" y="913850"/>
            <a:ext cx="6449649" cy="11958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テキスト ボックス 3"/>
          <p:cNvSpPr txBox="1"/>
          <p:nvPr/>
        </p:nvSpPr>
        <p:spPr>
          <a:xfrm>
            <a:off x="261950" y="913851"/>
            <a:ext cx="2940228"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社会や地域に貢献していることは我が社の誇りです</a:t>
            </a:r>
          </a:p>
        </p:txBody>
      </p:sp>
      <p:pic>
        <p:nvPicPr>
          <p:cNvPr id="1026" name="Picture 2" descr="ã¯ãªãã¯ããã¨æ°ããã¦ã£ã³ãã¦ã§éãã¾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845" y="1144684"/>
            <a:ext cx="2106234" cy="887627"/>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778893" y="2179172"/>
            <a:ext cx="5925125" cy="141422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正方形/長方形 7"/>
          <p:cNvSpPr/>
          <p:nvPr/>
        </p:nvSpPr>
        <p:spPr>
          <a:xfrm>
            <a:off x="254244" y="3660451"/>
            <a:ext cx="6449774" cy="11958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テキスト ボックス 8"/>
          <p:cNvSpPr txBox="1"/>
          <p:nvPr/>
        </p:nvSpPr>
        <p:spPr>
          <a:xfrm>
            <a:off x="2507085" y="1231349"/>
            <a:ext cx="4142984" cy="830997"/>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2" name="正方形/長方形 11"/>
          <p:cNvSpPr/>
          <p:nvPr/>
        </p:nvSpPr>
        <p:spPr>
          <a:xfrm>
            <a:off x="252282" y="2179173"/>
            <a:ext cx="418600" cy="141422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630323" y="2179173"/>
            <a:ext cx="94565" cy="1414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正方形/長方形 13"/>
          <p:cNvSpPr/>
          <p:nvPr/>
        </p:nvSpPr>
        <p:spPr>
          <a:xfrm>
            <a:off x="231196" y="2179173"/>
            <a:ext cx="369332" cy="1414226"/>
          </a:xfrm>
          <a:prstGeom prst="rect">
            <a:avLst/>
          </a:prstGeom>
        </p:spPr>
        <p:txBody>
          <a:bodyPr vert="eaVert" wrap="square">
            <a:spAutoFit/>
          </a:bodyPr>
          <a:lstStyle/>
          <a:p>
            <a:pPr lvl="0" algn="ct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我が社のプライド</a:t>
            </a:r>
          </a:p>
        </p:txBody>
      </p:sp>
      <p:sp>
        <p:nvSpPr>
          <p:cNvPr id="15" name="テキスト ボックス 14"/>
          <p:cNvSpPr txBox="1"/>
          <p:nvPr/>
        </p:nvSpPr>
        <p:spPr>
          <a:xfrm>
            <a:off x="254245" y="3661053"/>
            <a:ext cx="2977097"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この</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年成長を続けていることは我が社の誇りです</a:t>
            </a:r>
          </a:p>
        </p:txBody>
      </p:sp>
      <p:sp>
        <p:nvSpPr>
          <p:cNvPr id="18" name="テキスト ボックス 17"/>
          <p:cNvSpPr txBox="1"/>
          <p:nvPr/>
        </p:nvSpPr>
        <p:spPr>
          <a:xfrm>
            <a:off x="2492896" y="3995936"/>
            <a:ext cx="4142984" cy="830997"/>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1028" name="Picture 4" descr="ã¯ãªãã¯ããã¨æ°ããã¦ã£ã³ãã¦ã§éãã¾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723" y="3911744"/>
            <a:ext cx="1762479" cy="875522"/>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816673" y="2203985"/>
            <a:ext cx="3252814"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創業</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年の歴史に刻まれた素晴らしい物語があります</a:t>
            </a:r>
          </a:p>
        </p:txBody>
      </p:sp>
      <p:sp>
        <p:nvSpPr>
          <p:cNvPr id="23" name="テキスト ボックス 22"/>
          <p:cNvSpPr txBox="1"/>
          <p:nvPr/>
        </p:nvSpPr>
        <p:spPr>
          <a:xfrm>
            <a:off x="901447" y="2531587"/>
            <a:ext cx="3587513" cy="1015663"/>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1030" name="Picture 6" descr="ã¯ãªãã¯ããã¨æ°ããã¦ã£ã³ãã¦ã§éãã¾ã"/>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551" t="9011" r="10620" b="11875"/>
          <a:stretch/>
        </p:blipFill>
        <p:spPr bwMode="auto">
          <a:xfrm>
            <a:off x="4667325" y="2257988"/>
            <a:ext cx="1942737" cy="1256774"/>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7C378089-CADD-440A-ACA3-847342519CC1}"/>
              </a:ext>
            </a:extLst>
          </p:cNvPr>
          <p:cNvSpPr txBox="1"/>
          <p:nvPr/>
        </p:nvSpPr>
        <p:spPr>
          <a:xfrm>
            <a:off x="277362" y="474097"/>
            <a:ext cx="2481770" cy="300082"/>
          </a:xfrm>
          <a:prstGeom prst="rect">
            <a:avLst/>
          </a:prstGeom>
          <a:noFill/>
        </p:spPr>
        <p:txBody>
          <a:bodyPr wrap="none" rtlCol="0">
            <a:spAutoFit/>
          </a:bodyPr>
          <a:lstStyle/>
          <a:p>
            <a:r>
              <a:rPr lang="en-US" altLang="ja-JP" sz="1350" dirty="0">
                <a:latin typeface="HGP創英角ｺﾞｼｯｸUB" panose="020B0900000000000000" pitchFamily="50" charset="-128"/>
                <a:ea typeface="HGP創英角ｺﾞｼｯｸUB" panose="020B0900000000000000" pitchFamily="50" charset="-128"/>
              </a:rPr>
              <a:t>【</a:t>
            </a:r>
            <a:r>
              <a:rPr lang="ja-JP" altLang="en-US" sz="1350" dirty="0">
                <a:latin typeface="HGP創英角ｺﾞｼｯｸUB" panose="020B0900000000000000" pitchFamily="50" charset="-128"/>
                <a:ea typeface="HGP創英角ｺﾞｼｯｸUB" panose="020B0900000000000000" pitchFamily="50" charset="-128"/>
              </a:rPr>
              <a:t>会社の魅力情報シート（上段）</a:t>
            </a:r>
            <a:r>
              <a:rPr lang="en-US" altLang="ja-JP" sz="1350" dirty="0">
                <a:latin typeface="HGP創英角ｺﾞｼｯｸUB" panose="020B0900000000000000" pitchFamily="50" charset="-128"/>
                <a:ea typeface="HGP創英角ｺﾞｼｯｸUB" panose="020B0900000000000000" pitchFamily="50" charset="-128"/>
              </a:rPr>
              <a:t>】</a:t>
            </a:r>
            <a:endParaRPr lang="ja-JP" altLang="en-US" sz="135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3529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正方形/長方形 185"/>
          <p:cNvSpPr/>
          <p:nvPr/>
        </p:nvSpPr>
        <p:spPr>
          <a:xfrm>
            <a:off x="4653136" y="2699792"/>
            <a:ext cx="1880685" cy="17366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0" name="正方形/長方形 19"/>
          <p:cNvSpPr/>
          <p:nvPr/>
        </p:nvSpPr>
        <p:spPr>
          <a:xfrm>
            <a:off x="230655" y="910797"/>
            <a:ext cx="2424474" cy="151598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テキスト ボックス 10"/>
          <p:cNvSpPr txBox="1"/>
          <p:nvPr/>
        </p:nvSpPr>
        <p:spPr>
          <a:xfrm>
            <a:off x="230654" y="907776"/>
            <a:ext cx="2449710" cy="253916"/>
          </a:xfrm>
          <a:prstGeom prst="rect">
            <a:avLst/>
          </a:prstGeom>
          <a:noFill/>
        </p:spPr>
        <p:txBody>
          <a:bodyPr wrap="non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家族優先で働けるのが私のモチベーション</a:t>
            </a:r>
          </a:p>
        </p:txBody>
      </p:sp>
      <p:sp>
        <p:nvSpPr>
          <p:cNvPr id="13" name="円形吹き出し 12"/>
          <p:cNvSpPr/>
          <p:nvPr/>
        </p:nvSpPr>
        <p:spPr>
          <a:xfrm>
            <a:off x="1064088" y="1162434"/>
            <a:ext cx="566174"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4" name="テキスト ボックス 13"/>
          <p:cNvSpPr txBox="1"/>
          <p:nvPr/>
        </p:nvSpPr>
        <p:spPr>
          <a:xfrm>
            <a:off x="1077887" y="1227268"/>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社長です</a:t>
            </a:r>
          </a:p>
        </p:txBody>
      </p:sp>
      <p:grpSp>
        <p:nvGrpSpPr>
          <p:cNvPr id="18" name="グループ化 17"/>
          <p:cNvGrpSpPr/>
          <p:nvPr/>
        </p:nvGrpSpPr>
        <p:grpSpPr>
          <a:xfrm rot="21278112">
            <a:off x="1060560" y="1681147"/>
            <a:ext cx="412293" cy="351000"/>
            <a:chOff x="1503453" y="2792217"/>
            <a:chExt cx="549724" cy="468000"/>
          </a:xfrm>
        </p:grpSpPr>
        <p:sp>
          <p:nvSpPr>
            <p:cNvPr id="15" name="円/楕円 14"/>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6" name="テキスト ボックス 15"/>
            <p:cNvSpPr txBox="1"/>
            <p:nvPr/>
          </p:nvSpPr>
          <p:spPr>
            <a:xfrm>
              <a:off x="1503453" y="2796562"/>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17" name="テキスト ボックス 16"/>
          <p:cNvSpPr txBox="1"/>
          <p:nvPr/>
        </p:nvSpPr>
        <p:spPr>
          <a:xfrm rot="21072663">
            <a:off x="1011340" y="2066057"/>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大阪太郎</a:t>
            </a:r>
          </a:p>
        </p:txBody>
      </p:sp>
      <p:pic>
        <p:nvPicPr>
          <p:cNvPr id="1030" name="Picture 6" descr="ã¯ãªãã¯ããã¨æ°ããã¦ã£ã³ãã¦ã§éãã¾ã"/>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3125" b="100000" l="9766" r="89844"/>
                    </a14:imgEffect>
                  </a14:imgLayer>
                </a14:imgProps>
              </a:ext>
              <a:ext uri="{28A0092B-C50C-407E-A947-70E740481C1C}">
                <a14:useLocalDpi xmlns:a14="http://schemas.microsoft.com/office/drawing/2010/main" val="0"/>
              </a:ext>
            </a:extLst>
          </a:blip>
          <a:srcRect/>
          <a:stretch>
            <a:fillRect/>
          </a:stretch>
        </p:blipFill>
        <p:spPr bwMode="auto">
          <a:xfrm>
            <a:off x="281836" y="1171763"/>
            <a:ext cx="947961" cy="947961"/>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rot="21118242">
            <a:off x="243008" y="1910252"/>
            <a:ext cx="828945" cy="50783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TARO</a:t>
            </a:r>
          </a:p>
          <a:p>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27"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9850" y="1479188"/>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30"/>
          <p:cNvSpPr txBox="1"/>
          <p:nvPr/>
        </p:nvSpPr>
        <p:spPr>
          <a:xfrm>
            <a:off x="1578901" y="1691243"/>
            <a:ext cx="1076228" cy="738664"/>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33" name="正方形/長方形 32"/>
          <p:cNvSpPr/>
          <p:nvPr/>
        </p:nvSpPr>
        <p:spPr>
          <a:xfrm>
            <a:off x="228567" y="2906147"/>
            <a:ext cx="2424474" cy="151598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4" name="テキスト ボックス 33"/>
          <p:cNvSpPr txBox="1"/>
          <p:nvPr/>
        </p:nvSpPr>
        <p:spPr>
          <a:xfrm>
            <a:off x="228567" y="2897383"/>
            <a:ext cx="2470828"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信じられる同僚と仕事ができる。それが私</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のモチベーション</a:t>
            </a:r>
          </a:p>
        </p:txBody>
      </p:sp>
      <p:sp>
        <p:nvSpPr>
          <p:cNvPr id="35" name="円形吹き出し 34"/>
          <p:cNvSpPr/>
          <p:nvPr/>
        </p:nvSpPr>
        <p:spPr>
          <a:xfrm>
            <a:off x="1062000" y="3177954"/>
            <a:ext cx="566174"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36" name="テキスト ボックス 35"/>
          <p:cNvSpPr txBox="1"/>
          <p:nvPr/>
        </p:nvSpPr>
        <p:spPr>
          <a:xfrm>
            <a:off x="1069076" y="3249512"/>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人事です</a:t>
            </a:r>
          </a:p>
        </p:txBody>
      </p:sp>
      <p:grpSp>
        <p:nvGrpSpPr>
          <p:cNvPr id="37" name="グループ化 36"/>
          <p:cNvGrpSpPr/>
          <p:nvPr/>
        </p:nvGrpSpPr>
        <p:grpSpPr>
          <a:xfrm rot="21278112">
            <a:off x="1051809" y="3677122"/>
            <a:ext cx="412293" cy="351000"/>
            <a:chOff x="1494529" y="2792217"/>
            <a:chExt cx="549724" cy="468000"/>
          </a:xfrm>
        </p:grpSpPr>
        <p:sp>
          <p:nvSpPr>
            <p:cNvPr id="38" name="円/楕円 37"/>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39" name="テキスト ボックス 38"/>
            <p:cNvSpPr txBox="1"/>
            <p:nvPr/>
          </p:nvSpPr>
          <p:spPr>
            <a:xfrm>
              <a:off x="1494529" y="2795724"/>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40" name="テキスト ボックス 39"/>
          <p:cNvSpPr txBox="1"/>
          <p:nvPr/>
        </p:nvSpPr>
        <p:spPr>
          <a:xfrm rot="21072663">
            <a:off x="1009252" y="4061407"/>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小森祐子</a:t>
            </a:r>
          </a:p>
        </p:txBody>
      </p:sp>
      <p:sp>
        <p:nvSpPr>
          <p:cNvPr id="23" name="正方形/長方形 22"/>
          <p:cNvSpPr/>
          <p:nvPr/>
        </p:nvSpPr>
        <p:spPr>
          <a:xfrm>
            <a:off x="228568" y="2486306"/>
            <a:ext cx="2426561" cy="3658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2708920" y="907925"/>
            <a:ext cx="1880685" cy="17366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テキスト ボックス 53"/>
          <p:cNvSpPr txBox="1"/>
          <p:nvPr/>
        </p:nvSpPr>
        <p:spPr>
          <a:xfrm>
            <a:off x="2726507" y="935725"/>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趣味に</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％有給取得できる。それが私のモチベーション</a:t>
            </a:r>
          </a:p>
        </p:txBody>
      </p:sp>
      <p:sp>
        <p:nvSpPr>
          <p:cNvPr id="55" name="円形吹き出し 54"/>
          <p:cNvSpPr/>
          <p:nvPr/>
        </p:nvSpPr>
        <p:spPr>
          <a:xfrm flipH="1">
            <a:off x="3393002" y="1639144"/>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56" name="テキスト ボックス 55"/>
          <p:cNvSpPr txBox="1"/>
          <p:nvPr/>
        </p:nvSpPr>
        <p:spPr>
          <a:xfrm>
            <a:off x="3351254" y="1714274"/>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営業です</a:t>
            </a:r>
          </a:p>
        </p:txBody>
      </p:sp>
      <p:grpSp>
        <p:nvGrpSpPr>
          <p:cNvPr id="57" name="グループ化 56"/>
          <p:cNvGrpSpPr/>
          <p:nvPr/>
        </p:nvGrpSpPr>
        <p:grpSpPr>
          <a:xfrm rot="21278112">
            <a:off x="3428755" y="2055834"/>
            <a:ext cx="412293" cy="351000"/>
            <a:chOff x="1485602" y="2792217"/>
            <a:chExt cx="549724" cy="468000"/>
          </a:xfrm>
        </p:grpSpPr>
        <p:sp>
          <p:nvSpPr>
            <p:cNvPr id="58" name="円/楕円 57"/>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59" name="テキスト ボックス 58"/>
            <p:cNvSpPr txBox="1"/>
            <p:nvPr/>
          </p:nvSpPr>
          <p:spPr>
            <a:xfrm>
              <a:off x="1485602" y="2794886"/>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60" name="テキスト ボックス 59"/>
          <p:cNvSpPr txBox="1"/>
          <p:nvPr/>
        </p:nvSpPr>
        <p:spPr>
          <a:xfrm rot="21072663">
            <a:off x="3945798" y="2419460"/>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大阪五郎</a:t>
            </a:r>
          </a:p>
        </p:txBody>
      </p:sp>
      <p:sp>
        <p:nvSpPr>
          <p:cNvPr id="72" name="正方形/長方形 71"/>
          <p:cNvSpPr/>
          <p:nvPr/>
        </p:nvSpPr>
        <p:spPr>
          <a:xfrm>
            <a:off x="2699395" y="2690696"/>
            <a:ext cx="1880685" cy="17366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1" name="正方形/長方形 90"/>
          <p:cNvSpPr/>
          <p:nvPr/>
        </p:nvSpPr>
        <p:spPr>
          <a:xfrm>
            <a:off x="4653136" y="907925"/>
            <a:ext cx="1880685" cy="17366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6" name="テキスト ボックス 25"/>
          <p:cNvSpPr txBox="1"/>
          <p:nvPr/>
        </p:nvSpPr>
        <p:spPr>
          <a:xfrm>
            <a:off x="1600353" y="1388236"/>
            <a:ext cx="1035048" cy="403957"/>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社長なのに、子供や家族との記念日は皆勤賞です</a:t>
            </a:r>
          </a:p>
        </p:txBody>
      </p:sp>
      <p:pic>
        <p:nvPicPr>
          <p:cNvPr id="94"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9706" y="3487561"/>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00" name="テキスト ボックス 99"/>
          <p:cNvSpPr txBox="1"/>
          <p:nvPr/>
        </p:nvSpPr>
        <p:spPr>
          <a:xfrm>
            <a:off x="1629403" y="3280932"/>
            <a:ext cx="1069016" cy="403957"/>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自分らしく働ける職場環境に改善できる仲間がいます</a:t>
            </a:r>
          </a:p>
        </p:txBody>
      </p:sp>
      <p:pic>
        <p:nvPicPr>
          <p:cNvPr id="1034" name="Picture 10" descr="ã¯ãªãã¯ããã¨æ°ããã¦ã£ã³ãã¦ã§éãã¾ã"/>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84167" l="20000" r="81458">
                        <a14:foregroundMark x1="70417" y1="82500" x2="70417" y2="82500"/>
                        <a14:foregroundMark x1="69167" y1="81944" x2="69167" y2="81944"/>
                        <a14:foregroundMark x1="32708" y1="74167" x2="32708" y2="74167"/>
                        <a14:foregroundMark x1="34792" y1="71389" x2="34792" y2="71389"/>
                        <a14:foregroundMark x1="37083" y1="67778" x2="37083" y2="67778"/>
                        <a14:foregroundMark x1="37083" y1="67778" x2="37083" y2="67778"/>
                        <a14:foregroundMark x1="38542" y1="62778" x2="26875" y2="76111"/>
                        <a14:foregroundMark x1="40833" y1="57500" x2="40833" y2="57500"/>
                        <a14:foregroundMark x1="41458" y1="56111" x2="41458" y2="56111"/>
                        <a14:foregroundMark x1="26042" y1="68611" x2="26042" y2="68611"/>
                        <a14:foregroundMark x1="22917" y1="71389" x2="22917" y2="71389"/>
                        <a14:foregroundMark x1="32708" y1="64722" x2="37917" y2="61944"/>
                        <a14:foregroundMark x1="63750" y1="57778" x2="78125" y2="66389"/>
                        <a14:foregroundMark x1="61875" y1="53889" x2="61875" y2="53889"/>
                        <a14:foregroundMark x1="62292" y1="75278" x2="62292" y2="75278"/>
                        <a14:foregroundMark x1="62917" y1="77500" x2="63750" y2="77500"/>
                        <a14:foregroundMark x1="67083" y1="76111" x2="67083" y2="76111"/>
                        <a14:foregroundMark x1="75000" y1="74722" x2="75000" y2="74722"/>
                        <a14:foregroundMark x1="38958" y1="79167" x2="38958" y2="79167"/>
                        <a14:foregroundMark x1="34375" y1="77500" x2="28750" y2="77778"/>
                        <a14:foregroundMark x1="25208" y1="73056" x2="23333" y2="80833"/>
                        <a14:foregroundMark x1="71875" y1="73056" x2="76458" y2="82222"/>
                      </a14:backgroundRemoval>
                    </a14:imgEffect>
                  </a14:imgLayer>
                </a14:imgProps>
              </a:ext>
              <a:ext uri="{28A0092B-C50C-407E-A947-70E740481C1C}">
                <a14:useLocalDpi xmlns:a14="http://schemas.microsoft.com/office/drawing/2010/main" val="0"/>
              </a:ext>
            </a:extLst>
          </a:blip>
          <a:srcRect l="15868" r="16976" b="25417"/>
          <a:stretch/>
        </p:blipFill>
        <p:spPr bwMode="auto">
          <a:xfrm>
            <a:off x="168467" y="3221441"/>
            <a:ext cx="1122410" cy="934893"/>
          </a:xfrm>
          <a:prstGeom prst="rect">
            <a:avLst/>
          </a:prstGeom>
          <a:noFill/>
          <a:extLst>
            <a:ext uri="{909E8E84-426E-40DD-AFC4-6F175D3DCCD1}">
              <a14:hiddenFill xmlns:a14="http://schemas.microsoft.com/office/drawing/2010/main">
                <a:solidFill>
                  <a:srgbClr val="FFFFFF"/>
                </a:solidFill>
              </a14:hiddenFill>
            </a:ext>
          </a:extLst>
        </p:spPr>
      </p:pic>
      <p:sp>
        <p:nvSpPr>
          <p:cNvPr id="42" name="テキスト ボックス 41"/>
          <p:cNvSpPr txBox="1"/>
          <p:nvPr/>
        </p:nvSpPr>
        <p:spPr>
          <a:xfrm rot="21118242">
            <a:off x="180326" y="3905602"/>
            <a:ext cx="950132" cy="50783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YUKO</a:t>
            </a:r>
          </a:p>
          <a:p>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24" name="正方形/長方形 23"/>
          <p:cNvSpPr/>
          <p:nvPr/>
        </p:nvSpPr>
        <p:spPr>
          <a:xfrm>
            <a:off x="228567" y="2768155"/>
            <a:ext cx="2424474" cy="839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5" name="正方形/長方形 24"/>
          <p:cNvSpPr/>
          <p:nvPr/>
        </p:nvSpPr>
        <p:spPr>
          <a:xfrm>
            <a:off x="224467" y="2489610"/>
            <a:ext cx="2418718" cy="323165"/>
          </a:xfrm>
          <a:prstGeom prst="rect">
            <a:avLst/>
          </a:prstGeom>
        </p:spPr>
        <p:txBody>
          <a:bodyPr wrap="square">
            <a:spAutoFit/>
          </a:bodyPr>
          <a:lstStyle/>
          <a:p>
            <a:pPr lvl="0" algn="ctr"/>
            <a:r>
              <a:rPr lang="ja-JP" altLang="en-US" sz="15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我が社の働くモチベーション</a:t>
            </a:r>
          </a:p>
        </p:txBody>
      </p:sp>
      <p:sp>
        <p:nvSpPr>
          <p:cNvPr id="107" name="テキスト ボックス 106"/>
          <p:cNvSpPr txBox="1"/>
          <p:nvPr/>
        </p:nvSpPr>
        <p:spPr>
          <a:xfrm>
            <a:off x="3560339" y="3495490"/>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販売です</a:t>
            </a:r>
          </a:p>
        </p:txBody>
      </p:sp>
      <p:sp>
        <p:nvSpPr>
          <p:cNvPr id="111" name="テキスト ボックス 110"/>
          <p:cNvSpPr txBox="1"/>
          <p:nvPr/>
        </p:nvSpPr>
        <p:spPr>
          <a:xfrm rot="21072663">
            <a:off x="3984149" y="4209364"/>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小森祐未</a:t>
            </a:r>
          </a:p>
        </p:txBody>
      </p:sp>
      <p:sp>
        <p:nvSpPr>
          <p:cNvPr id="123" name="円形吹き出し 122"/>
          <p:cNvSpPr/>
          <p:nvPr/>
        </p:nvSpPr>
        <p:spPr>
          <a:xfrm flipH="1">
            <a:off x="3359167" y="3395949"/>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24" name="テキスト ボックス 123"/>
          <p:cNvSpPr txBox="1"/>
          <p:nvPr/>
        </p:nvSpPr>
        <p:spPr>
          <a:xfrm>
            <a:off x="3317420" y="3471079"/>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開発です</a:t>
            </a:r>
          </a:p>
        </p:txBody>
      </p:sp>
      <p:grpSp>
        <p:nvGrpSpPr>
          <p:cNvPr id="125" name="グループ化 124"/>
          <p:cNvGrpSpPr/>
          <p:nvPr/>
        </p:nvGrpSpPr>
        <p:grpSpPr>
          <a:xfrm rot="21278112">
            <a:off x="3394920" y="3812640"/>
            <a:ext cx="412293" cy="351000"/>
            <a:chOff x="1485602" y="2792217"/>
            <a:chExt cx="549724" cy="468000"/>
          </a:xfrm>
        </p:grpSpPr>
        <p:sp>
          <p:nvSpPr>
            <p:cNvPr id="126" name="円/楕円 125"/>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27" name="テキスト ボックス 126"/>
            <p:cNvSpPr txBox="1"/>
            <p:nvPr/>
          </p:nvSpPr>
          <p:spPr>
            <a:xfrm>
              <a:off x="1485602" y="2794886"/>
              <a:ext cx="549724"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129" name="円形吹き出し 128"/>
          <p:cNvSpPr/>
          <p:nvPr/>
        </p:nvSpPr>
        <p:spPr>
          <a:xfrm flipH="1">
            <a:off x="5347212" y="1669750"/>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30" name="テキスト ボックス 129"/>
          <p:cNvSpPr txBox="1"/>
          <p:nvPr/>
        </p:nvSpPr>
        <p:spPr>
          <a:xfrm>
            <a:off x="5290053" y="1744880"/>
            <a:ext cx="662361" cy="213585"/>
          </a:xfrm>
          <a:prstGeom prst="rect">
            <a:avLst/>
          </a:prstGeom>
          <a:noFill/>
        </p:spPr>
        <p:txBody>
          <a:bodyPr wrap="none" rtlCol="0">
            <a:spAutoFit/>
          </a:bodyPr>
          <a:lstStyle/>
          <a:p>
            <a:r>
              <a:rPr lang="ja-JP" altLang="en-US" sz="788"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技術者です</a:t>
            </a:r>
          </a:p>
        </p:txBody>
      </p:sp>
      <p:grpSp>
        <p:nvGrpSpPr>
          <p:cNvPr id="131" name="グループ化 130"/>
          <p:cNvGrpSpPr/>
          <p:nvPr/>
        </p:nvGrpSpPr>
        <p:grpSpPr>
          <a:xfrm rot="21278112">
            <a:off x="5400597" y="2086440"/>
            <a:ext cx="377027" cy="351000"/>
            <a:chOff x="1509113" y="2792217"/>
            <a:chExt cx="502703" cy="468000"/>
          </a:xfrm>
        </p:grpSpPr>
        <p:sp>
          <p:nvSpPr>
            <p:cNvPr id="132" name="円/楕円 131"/>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33" name="テキスト ボックス 132"/>
            <p:cNvSpPr txBox="1"/>
            <p:nvPr/>
          </p:nvSpPr>
          <p:spPr>
            <a:xfrm>
              <a:off x="1509113" y="2794886"/>
              <a:ext cx="502703"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sp>
        <p:nvSpPr>
          <p:cNvPr id="134" name="テキスト ボックス 133"/>
          <p:cNvSpPr txBox="1"/>
          <p:nvPr/>
        </p:nvSpPr>
        <p:spPr>
          <a:xfrm rot="21072663">
            <a:off x="5900008" y="2450066"/>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大阪次郎</a:t>
            </a:r>
          </a:p>
        </p:txBody>
      </p:sp>
      <p:sp>
        <p:nvSpPr>
          <p:cNvPr id="138" name="テキスト ボックス 137"/>
          <p:cNvSpPr txBox="1"/>
          <p:nvPr/>
        </p:nvSpPr>
        <p:spPr>
          <a:xfrm>
            <a:off x="5514548" y="3511883"/>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販売です</a:t>
            </a:r>
          </a:p>
        </p:txBody>
      </p:sp>
      <p:sp>
        <p:nvSpPr>
          <p:cNvPr id="139" name="テキスト ボックス 138"/>
          <p:cNvSpPr txBox="1"/>
          <p:nvPr/>
        </p:nvSpPr>
        <p:spPr>
          <a:xfrm rot="21072663">
            <a:off x="5933684" y="4232480"/>
            <a:ext cx="607859" cy="219291"/>
          </a:xfrm>
          <a:prstGeom prst="rect">
            <a:avLst/>
          </a:prstGeom>
          <a:noFill/>
        </p:spPr>
        <p:txBody>
          <a:bodyPr wrap="none" rtlCol="0">
            <a:spAutoFit/>
          </a:bodyPr>
          <a:lstStyle/>
          <a:p>
            <a:r>
              <a:rPr lang="ja-JP" altLang="en-US" sz="825" b="1" dirty="0">
                <a:latin typeface="Meiryo UI" panose="020B0604030504040204" pitchFamily="50" charset="-128"/>
                <a:ea typeface="Meiryo UI" panose="020B0604030504040204" pitchFamily="50" charset="-128"/>
                <a:cs typeface="Meiryo UI" panose="020B0604030504040204" pitchFamily="50" charset="-128"/>
              </a:rPr>
              <a:t>小森由佳</a:t>
            </a:r>
          </a:p>
        </p:txBody>
      </p:sp>
      <p:sp>
        <p:nvSpPr>
          <p:cNvPr id="142" name="円形吹き出し 141"/>
          <p:cNvSpPr/>
          <p:nvPr/>
        </p:nvSpPr>
        <p:spPr>
          <a:xfrm flipH="1">
            <a:off x="5313377" y="3412342"/>
            <a:ext cx="481078" cy="345160"/>
          </a:xfrm>
          <a:prstGeom prst="wedgeEllipseCallout">
            <a:avLst>
              <a:gd name="adj1" fmla="val -50463"/>
              <a:gd name="adj2" fmla="val 6434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43" name="テキスト ボックス 142"/>
          <p:cNvSpPr txBox="1"/>
          <p:nvPr/>
        </p:nvSpPr>
        <p:spPr>
          <a:xfrm>
            <a:off x="5271629" y="3487472"/>
            <a:ext cx="614271" cy="230832"/>
          </a:xfrm>
          <a:prstGeom prst="rect">
            <a:avLst/>
          </a:prstGeom>
          <a:noFill/>
        </p:spPr>
        <p:txBody>
          <a:bodyPr wrap="none" rtlCol="0">
            <a:spAutoFit/>
          </a:bodyPr>
          <a:lstStyle/>
          <a:p>
            <a:r>
              <a:rPr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経理です</a:t>
            </a:r>
          </a:p>
        </p:txBody>
      </p:sp>
      <p:grpSp>
        <p:nvGrpSpPr>
          <p:cNvPr id="144" name="グループ化 143"/>
          <p:cNvGrpSpPr/>
          <p:nvPr/>
        </p:nvGrpSpPr>
        <p:grpSpPr>
          <a:xfrm rot="21278112">
            <a:off x="5366762" y="3829032"/>
            <a:ext cx="377027" cy="351000"/>
            <a:chOff x="1509113" y="2792217"/>
            <a:chExt cx="502703" cy="468000"/>
          </a:xfrm>
        </p:grpSpPr>
        <p:sp>
          <p:nvSpPr>
            <p:cNvPr id="145" name="円/楕円 144"/>
            <p:cNvSpPr/>
            <p:nvPr/>
          </p:nvSpPr>
          <p:spPr>
            <a:xfrm>
              <a:off x="1533153" y="2792217"/>
              <a:ext cx="468000" cy="468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350"/>
            </a:p>
          </p:txBody>
        </p:sp>
        <p:sp>
          <p:nvSpPr>
            <p:cNvPr id="146" name="テキスト ボックス 145"/>
            <p:cNvSpPr txBox="1"/>
            <p:nvPr/>
          </p:nvSpPr>
          <p:spPr>
            <a:xfrm>
              <a:off x="1509113" y="2794886"/>
              <a:ext cx="502703" cy="430887"/>
            </a:xfrm>
            <a:prstGeom prst="rect">
              <a:avLst/>
            </a:prstGeom>
            <a:noFill/>
          </p:spPr>
          <p:txBody>
            <a:bodyPr wrap="none" rtlCol="0">
              <a:spAutoFit/>
            </a:bodyPr>
            <a:lstStyle/>
            <a:p>
              <a:pPr algn="ct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入社</a:t>
              </a:r>
              <a:endPar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p>
          </p:txBody>
        </p:sp>
      </p:grpSp>
      <p:pic>
        <p:nvPicPr>
          <p:cNvPr id="153"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8972" y="1300913"/>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54" name="テキスト ボックス 153"/>
          <p:cNvSpPr txBox="1"/>
          <p:nvPr/>
        </p:nvSpPr>
        <p:spPr>
          <a:xfrm>
            <a:off x="2772465" y="1261413"/>
            <a:ext cx="1912562" cy="196208"/>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学生時代の仲間とエベレスト登山を目指してます</a:t>
            </a:r>
          </a:p>
        </p:txBody>
      </p:sp>
      <p:sp>
        <p:nvSpPr>
          <p:cNvPr id="155" name="テキスト ボックス 154"/>
          <p:cNvSpPr txBox="1"/>
          <p:nvPr/>
        </p:nvSpPr>
        <p:spPr>
          <a:xfrm>
            <a:off x="2732196" y="1413806"/>
            <a:ext cx="726272"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pic>
        <p:nvPicPr>
          <p:cNvPr id="1036" name="Picture 12" descr="ã¯ãªãã¯ããã¨æ°ããã¦ã£ã³ãã¦ã§éãã¾ã"/>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0" b="89941" l="9944" r="89944">
                        <a14:foregroundMark x1="74525" y1="46777" x2="74525" y2="46777"/>
                        <a14:foregroundMark x1="75307" y1="41309" x2="75307" y2="41309"/>
                        <a14:foregroundMark x1="71732" y1="54688" x2="71732" y2="54688"/>
                        <a14:foregroundMark x1="30056" y1="41309" x2="33408" y2="55762"/>
                        <a14:foregroundMark x1="29162" y1="38867" x2="13184" y2="43457"/>
                        <a14:foregroundMark x1="72737" y1="39160" x2="81564" y2="51270"/>
                        <a14:foregroundMark x1="81564" y1="45313" x2="86480" y2="54199"/>
                        <a14:foregroundMark x1="71732" y1="48828" x2="79106" y2="58691"/>
                        <a14:foregroundMark x1="85587" y1="57617" x2="85922" y2="74512"/>
                      </a14:backgroundRemoval>
                    </a14:imgEffect>
                  </a14:imgLayer>
                </a14:imgProps>
              </a:ext>
              <a:ext uri="{28A0092B-C50C-407E-A947-70E740481C1C}">
                <a14:useLocalDpi xmlns:a14="http://schemas.microsoft.com/office/drawing/2010/main" val="0"/>
              </a:ext>
            </a:extLst>
          </a:blip>
          <a:srcRect l="21175" r="13187" b="22758"/>
          <a:stretch/>
        </p:blipFill>
        <p:spPr bwMode="auto">
          <a:xfrm>
            <a:off x="5811034" y="1394386"/>
            <a:ext cx="715082" cy="96279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ã¯ãªãã¯ããã¨æ°ããã¦ã£ã³ãã¦ã§éãã¾ã"/>
          <p:cNvPicPr>
            <a:picLocks noChangeAspect="1" noChangeArrowheads="1"/>
          </p:cNvPicPr>
          <p:nvPr/>
        </p:nvPicPr>
        <p:blipFill>
          <a:blip r:embed="rId9" cstate="print">
            <a:extLst>
              <a:ext uri="{BEBA8EAE-BF5A-486C-A8C5-ECC9F3942E4B}">
                <a14:imgProps xmlns:a14="http://schemas.microsoft.com/office/drawing/2010/main">
                  <a14:imgLayer r:embed="rId10">
                    <a14:imgEffect>
                      <a14:backgroundRemoval t="0" b="90000" l="10000" r="90000"/>
                    </a14:imgEffect>
                  </a14:imgLayer>
                </a14:imgProps>
              </a:ext>
              <a:ext uri="{28A0092B-C50C-407E-A947-70E740481C1C}">
                <a14:useLocalDpi xmlns:a14="http://schemas.microsoft.com/office/drawing/2010/main" val="0"/>
              </a:ext>
            </a:extLst>
          </a:blip>
          <a:srcRect/>
          <a:stretch>
            <a:fillRect/>
          </a:stretch>
        </p:blipFill>
        <p:spPr bwMode="auto">
          <a:xfrm>
            <a:off x="3733282" y="3189184"/>
            <a:ext cx="911393" cy="1171790"/>
          </a:xfrm>
          <a:prstGeom prst="rect">
            <a:avLst/>
          </a:prstGeom>
          <a:noFill/>
          <a:extLst>
            <a:ext uri="{909E8E84-426E-40DD-AFC4-6F175D3DCCD1}">
              <a14:hiddenFill xmlns:a14="http://schemas.microsoft.com/office/drawing/2010/main">
                <a:solidFill>
                  <a:srgbClr val="FFFFFF"/>
                </a:solidFill>
              </a14:hiddenFill>
            </a:ext>
          </a:extLst>
        </p:spPr>
      </p:pic>
      <p:sp>
        <p:nvSpPr>
          <p:cNvPr id="113" name="テキスト ボックス 112"/>
          <p:cNvSpPr txBox="1"/>
          <p:nvPr/>
        </p:nvSpPr>
        <p:spPr>
          <a:xfrm rot="21118242">
            <a:off x="3687742" y="3950537"/>
            <a:ext cx="950132"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YUMI</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136" name="テキスト ボックス 135"/>
          <p:cNvSpPr txBox="1"/>
          <p:nvPr/>
        </p:nvSpPr>
        <p:spPr>
          <a:xfrm rot="21118242">
            <a:off x="5653722" y="2176382"/>
            <a:ext cx="828945"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JIRO</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1040" name="Picture 16" descr="ã¯ãªãã¯ããã¨æ°ããã¦ã£ã³ãã¦ã§éãã¾ã"/>
          <p:cNvPicPr>
            <a:picLocks noChangeAspect="1" noChangeArrowheads="1"/>
          </p:cNvPicPr>
          <p:nvPr/>
        </p:nvPicPr>
        <p:blipFill rotWithShape="1">
          <a:blip r:embed="rId11" cstate="print">
            <a:extLst>
              <a:ext uri="{BEBA8EAE-BF5A-486C-A8C5-ECC9F3942E4B}">
                <a14:imgProps xmlns:a14="http://schemas.microsoft.com/office/drawing/2010/main">
                  <a14:imgLayer r:embed="rId12">
                    <a14:imgEffect>
                      <a14:backgroundRemoval t="1928" b="89880" l="10000" r="90000"/>
                    </a14:imgEffect>
                  </a14:imgLayer>
                </a14:imgProps>
              </a:ext>
              <a:ext uri="{28A0092B-C50C-407E-A947-70E740481C1C}">
                <a14:useLocalDpi xmlns:a14="http://schemas.microsoft.com/office/drawing/2010/main" val="0"/>
              </a:ext>
            </a:extLst>
          </a:blip>
          <a:srcRect l="25587" t="5936" r="17541" b="12550"/>
          <a:stretch/>
        </p:blipFill>
        <p:spPr bwMode="auto">
          <a:xfrm>
            <a:off x="3856637" y="1364941"/>
            <a:ext cx="723443" cy="956261"/>
          </a:xfrm>
          <a:prstGeom prst="rect">
            <a:avLst/>
          </a:prstGeom>
          <a:noFill/>
          <a:extLst>
            <a:ext uri="{909E8E84-426E-40DD-AFC4-6F175D3DCCD1}">
              <a14:hiddenFill xmlns:a14="http://schemas.microsoft.com/office/drawing/2010/main">
                <a:solidFill>
                  <a:srgbClr val="FFFFFF"/>
                </a:solidFill>
              </a14:hiddenFill>
            </a:ext>
          </a:extLst>
        </p:spPr>
      </p:pic>
      <p:sp>
        <p:nvSpPr>
          <p:cNvPr id="62" name="テキスト ボックス 61"/>
          <p:cNvSpPr txBox="1"/>
          <p:nvPr/>
        </p:nvSpPr>
        <p:spPr>
          <a:xfrm rot="21118242">
            <a:off x="3699513" y="2145776"/>
            <a:ext cx="828945"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GORO</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OSAKA</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pic>
        <p:nvPicPr>
          <p:cNvPr id="1042" name="Picture 18" descr="ã¯ãªãã¯ããã¨æ°ããã¦ã£ã³ãã¦ã§éãã¾ã"/>
          <p:cNvPicPr>
            <a:picLocks noChangeAspect="1" noChangeArrowheads="1"/>
          </p:cNvPicPr>
          <p:nvPr/>
        </p:nvPicPr>
        <p:blipFill>
          <a:blip r:embed="rId13" cstate="print">
            <a:extLst>
              <a:ext uri="{BEBA8EAE-BF5A-486C-A8C5-ECC9F3942E4B}">
                <a14:imgProps xmlns:a14="http://schemas.microsoft.com/office/drawing/2010/main">
                  <a14:imgLayer r:embed="rId14">
                    <a14:imgEffect>
                      <a14:backgroundRemoval t="0" b="90000" l="12794" r="96867">
                        <a14:foregroundMark x1="40731" y1="54600" x2="40731" y2="54600"/>
                        <a14:foregroundMark x1="43864" y1="73200" x2="43864" y2="73200"/>
                        <a14:foregroundMark x1="70757" y1="77800" x2="90078" y2="79000"/>
                        <a14:foregroundMark x1="76501" y1="69400" x2="93473" y2="85400"/>
                        <a14:foregroundMark x1="75718" y1="66600" x2="95039" y2="72200"/>
                        <a14:foregroundMark x1="43603" y1="71400" x2="48825" y2="88200"/>
                        <a14:foregroundMark x1="70757" y1="71600" x2="59269" y2="85800"/>
                        <a14:foregroundMark x1="67885" y1="84200" x2="82507" y2="84200"/>
                        <a14:foregroundMark x1="27415" y1="75200" x2="17493" y2="81800"/>
                        <a14:foregroundMark x1="28198" y1="73800" x2="14099" y2="82000"/>
                        <a14:foregroundMark x1="26110" y1="81400" x2="44648" y2="89600"/>
                        <a14:foregroundMark x1="92950" y1="77200" x2="92167" y2="83200"/>
                        <a14:backgroundMark x1="33420" y1="1800" x2="40209" y2="1800"/>
                      </a14:backgroundRemoval>
                    </a14:imgEffect>
                  </a14:imgLayer>
                </a14:imgProps>
              </a:ext>
              <a:ext uri="{28A0092B-C50C-407E-A947-70E740481C1C}">
                <a14:useLocalDpi xmlns:a14="http://schemas.microsoft.com/office/drawing/2010/main" val="0"/>
              </a:ext>
            </a:extLst>
          </a:blip>
          <a:srcRect/>
          <a:stretch>
            <a:fillRect/>
          </a:stretch>
        </p:blipFill>
        <p:spPr bwMode="auto">
          <a:xfrm>
            <a:off x="5708320" y="3205360"/>
            <a:ext cx="810090" cy="1057559"/>
          </a:xfrm>
          <a:prstGeom prst="rect">
            <a:avLst/>
          </a:prstGeom>
          <a:noFill/>
          <a:extLst>
            <a:ext uri="{909E8E84-426E-40DD-AFC4-6F175D3DCCD1}">
              <a14:hiddenFill xmlns:a14="http://schemas.microsoft.com/office/drawing/2010/main">
                <a:solidFill>
                  <a:srgbClr val="FFFFFF"/>
                </a:solidFill>
              </a14:hiddenFill>
            </a:ext>
          </a:extLst>
        </p:spPr>
      </p:pic>
      <p:sp>
        <p:nvSpPr>
          <p:cNvPr id="141" name="テキスト ボックス 140"/>
          <p:cNvSpPr txBox="1"/>
          <p:nvPr/>
        </p:nvSpPr>
        <p:spPr>
          <a:xfrm rot="21118242">
            <a:off x="5641951" y="3966929"/>
            <a:ext cx="950132" cy="374461"/>
          </a:xfrm>
          <a:prstGeom prst="rect">
            <a:avLst/>
          </a:prstGeom>
          <a:noFill/>
          <a:ln>
            <a:noFill/>
          </a:ln>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ts val="1050"/>
              </a:lnSpc>
            </a:pP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YUKA</a:t>
            </a:r>
          </a:p>
          <a:p>
            <a:pPr>
              <a:lnSpc>
                <a:spcPts val="1050"/>
              </a:lnSpc>
            </a:pPr>
            <a:r>
              <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rPr>
              <a:t>　</a:t>
            </a:r>
            <a:r>
              <a:rPr lang="en-US" altLang="ja-JP" sz="1350" b="1" spc="38" dirty="0">
                <a:ln w="9525">
                  <a:solidFill>
                    <a:srgbClr val="FF0000"/>
                  </a:solidFill>
                </a:ln>
                <a:solidFill>
                  <a:srgbClr val="FF0000"/>
                </a:solidFill>
                <a:effectLst>
                  <a:outerShdw blurRad="76200" dist="50800" dir="5400000" algn="tl" rotWithShape="0">
                    <a:srgbClr val="000000">
                      <a:alpha val="65000"/>
                    </a:srgbClr>
                  </a:outerShdw>
                </a:effectLst>
              </a:rPr>
              <a:t>KOMORI</a:t>
            </a:r>
            <a:endParaRPr lang="ja-JP" altLang="en-US" sz="1350" b="1" spc="38" dirty="0">
              <a:ln w="9525">
                <a:solidFill>
                  <a:srgbClr val="FF0000"/>
                </a:solidFill>
              </a:ln>
              <a:solidFill>
                <a:srgbClr val="FF0000"/>
              </a:solidFill>
              <a:effectLst>
                <a:outerShdw blurRad="76200" dist="50800" dir="5400000" algn="tl" rotWithShape="0">
                  <a:srgbClr val="000000">
                    <a:alpha val="65000"/>
                  </a:srgbClr>
                </a:outerShdw>
              </a:effectLst>
            </a:endParaRPr>
          </a:p>
        </p:txBody>
      </p:sp>
      <p:sp>
        <p:nvSpPr>
          <p:cNvPr id="135" name="テキスト ボックス 134"/>
          <p:cNvSpPr txBox="1"/>
          <p:nvPr/>
        </p:nvSpPr>
        <p:spPr>
          <a:xfrm>
            <a:off x="1580681" y="3612432"/>
            <a:ext cx="1076228" cy="830997"/>
          </a:xfrm>
          <a:prstGeom prst="rect">
            <a:avLst/>
          </a:prstGeom>
          <a:noFill/>
        </p:spPr>
        <p:txBody>
          <a:bodyPr wrap="square" rtlCol="0">
            <a:spAutoFit/>
          </a:bodyPr>
          <a:lstStyle/>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a:t>
            </a:r>
          </a:p>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a:t>
            </a:r>
          </a:p>
        </p:txBody>
      </p:sp>
      <p:sp>
        <p:nvSpPr>
          <p:cNvPr id="140" name="テキスト ボックス 139"/>
          <p:cNvSpPr txBox="1"/>
          <p:nvPr/>
        </p:nvSpPr>
        <p:spPr>
          <a:xfrm>
            <a:off x="2722580" y="2695536"/>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希望どおり開発に異動できる社風が私のモチベーション</a:t>
            </a:r>
          </a:p>
        </p:txBody>
      </p:sp>
      <p:pic>
        <p:nvPicPr>
          <p:cNvPr id="183"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9634" y="3068429"/>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84" name="テキスト ボックス 183"/>
          <p:cNvSpPr txBox="1"/>
          <p:nvPr/>
        </p:nvSpPr>
        <p:spPr>
          <a:xfrm>
            <a:off x="2774393" y="3028929"/>
            <a:ext cx="1839670" cy="196208"/>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適性を見抜いてくれたことで希望が叶いました</a:t>
            </a:r>
          </a:p>
        </p:txBody>
      </p:sp>
      <p:sp>
        <p:nvSpPr>
          <p:cNvPr id="185" name="テキスト ボックス 184"/>
          <p:cNvSpPr txBox="1"/>
          <p:nvPr/>
        </p:nvSpPr>
        <p:spPr>
          <a:xfrm>
            <a:off x="2728269" y="3173617"/>
            <a:ext cx="726272"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87" name="テキスト ボックス 186"/>
          <p:cNvSpPr txBox="1"/>
          <p:nvPr/>
        </p:nvSpPr>
        <p:spPr>
          <a:xfrm>
            <a:off x="4662965" y="933072"/>
            <a:ext cx="1870856" cy="415498"/>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自分の技術が社会に役立ってる。それが私のモチベーション</a:t>
            </a:r>
          </a:p>
        </p:txBody>
      </p:sp>
      <p:pic>
        <p:nvPicPr>
          <p:cNvPr id="188"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0214" y="1288902"/>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89" name="テキスト ボックス 188"/>
          <p:cNvSpPr txBox="1"/>
          <p:nvPr/>
        </p:nvSpPr>
        <p:spPr>
          <a:xfrm>
            <a:off x="4724974" y="1249403"/>
            <a:ext cx="1839670" cy="196208"/>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新しい技術の最先端を自分で切り開けます</a:t>
            </a:r>
          </a:p>
        </p:txBody>
      </p:sp>
      <p:sp>
        <p:nvSpPr>
          <p:cNvPr id="190" name="テキスト ボックス 189"/>
          <p:cNvSpPr txBox="1"/>
          <p:nvPr/>
        </p:nvSpPr>
        <p:spPr>
          <a:xfrm>
            <a:off x="4658012" y="1411354"/>
            <a:ext cx="726272" cy="1292662"/>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191" name="テキスト ボックス 190"/>
          <p:cNvSpPr txBox="1"/>
          <p:nvPr/>
        </p:nvSpPr>
        <p:spPr>
          <a:xfrm>
            <a:off x="4656269" y="2711014"/>
            <a:ext cx="1901678" cy="577081"/>
          </a:xfrm>
          <a:prstGeom prst="rect">
            <a:avLst/>
          </a:prstGeom>
          <a:noFill/>
        </p:spPr>
        <p:txBody>
          <a:bodyPr wrap="square" rtlCol="0">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営業職のような制度で正しく評価されることが私のモチベーション</a:t>
            </a:r>
          </a:p>
        </p:txBody>
      </p:sp>
      <p:pic>
        <p:nvPicPr>
          <p:cNvPr id="192" name="Picture 8" descr="ã¯ãªãã¯ããã¨æ°ããã¦ã£ã³ãã¦ã§éãã¾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1224" y="3082255"/>
            <a:ext cx="108000" cy="108000"/>
          </a:xfrm>
          <a:prstGeom prst="rect">
            <a:avLst/>
          </a:prstGeom>
          <a:noFill/>
          <a:extLst>
            <a:ext uri="{909E8E84-426E-40DD-AFC4-6F175D3DCCD1}">
              <a14:hiddenFill xmlns:a14="http://schemas.microsoft.com/office/drawing/2010/main">
                <a:solidFill>
                  <a:srgbClr val="FFFFFF"/>
                </a:solidFill>
              </a14:hiddenFill>
            </a:ext>
          </a:extLst>
        </p:spPr>
      </p:pic>
      <p:sp>
        <p:nvSpPr>
          <p:cNvPr id="193" name="テキスト ボックス 192"/>
          <p:cNvSpPr txBox="1"/>
          <p:nvPr/>
        </p:nvSpPr>
        <p:spPr>
          <a:xfrm>
            <a:off x="4725983" y="3042755"/>
            <a:ext cx="1800133" cy="300082"/>
          </a:xfrm>
          <a:prstGeom prst="rect">
            <a:avLst/>
          </a:prstGeom>
          <a:noFill/>
        </p:spPr>
        <p:txBody>
          <a:bodyPr wrap="square" rtlCol="0">
            <a:spAutoFit/>
          </a:bodyPr>
          <a:lstStyle/>
          <a:p>
            <a:r>
              <a:rPr lang="ja-JP" altLang="en-US" sz="675" b="1" dirty="0">
                <a:latin typeface="Meiryo UI" panose="020B0604030504040204" pitchFamily="50" charset="-128"/>
                <a:ea typeface="Meiryo UI" panose="020B0604030504040204" pitchFamily="50" charset="-128"/>
                <a:cs typeface="Meiryo UI" panose="020B0604030504040204" pitchFamily="50" charset="-128"/>
              </a:rPr>
              <a:t>誰もが納得できる評価制度策定に私も参加しました</a:t>
            </a:r>
          </a:p>
        </p:txBody>
      </p:sp>
      <p:sp>
        <p:nvSpPr>
          <p:cNvPr id="194" name="テキスト ボックス 193"/>
          <p:cNvSpPr txBox="1"/>
          <p:nvPr/>
        </p:nvSpPr>
        <p:spPr>
          <a:xfrm>
            <a:off x="4659022" y="3258511"/>
            <a:ext cx="726272" cy="1200329"/>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あ</a:t>
            </a:r>
          </a:p>
        </p:txBody>
      </p:sp>
      <p:sp>
        <p:nvSpPr>
          <p:cNvPr id="87" name="テキスト ボックス 86">
            <a:extLst>
              <a:ext uri="{FF2B5EF4-FFF2-40B4-BE49-F238E27FC236}">
                <a16:creationId xmlns:a16="http://schemas.microsoft.com/office/drawing/2014/main" id="{F0A8A860-8F62-47CB-A7C7-424D163FADEC}"/>
              </a:ext>
            </a:extLst>
          </p:cNvPr>
          <p:cNvSpPr txBox="1"/>
          <p:nvPr/>
        </p:nvSpPr>
        <p:spPr>
          <a:xfrm>
            <a:off x="253710" y="475728"/>
            <a:ext cx="2481770" cy="300082"/>
          </a:xfrm>
          <a:prstGeom prst="rect">
            <a:avLst/>
          </a:prstGeom>
          <a:noFill/>
        </p:spPr>
        <p:txBody>
          <a:bodyPr wrap="none" rtlCol="0">
            <a:spAutoFit/>
          </a:bodyPr>
          <a:lstStyle/>
          <a:p>
            <a:r>
              <a:rPr lang="en-US" altLang="ja-JP" sz="1350" dirty="0">
                <a:latin typeface="HGP創英角ｺﾞｼｯｸUB" panose="020B0900000000000000" pitchFamily="50" charset="-128"/>
                <a:ea typeface="HGP創英角ｺﾞｼｯｸUB" panose="020B0900000000000000" pitchFamily="50" charset="-128"/>
              </a:rPr>
              <a:t>【</a:t>
            </a:r>
            <a:r>
              <a:rPr lang="ja-JP" altLang="en-US" sz="1350" dirty="0">
                <a:latin typeface="HGP創英角ｺﾞｼｯｸUB" panose="020B0900000000000000" pitchFamily="50" charset="-128"/>
                <a:ea typeface="HGP創英角ｺﾞｼｯｸUB" panose="020B0900000000000000" pitchFamily="50" charset="-128"/>
              </a:rPr>
              <a:t>会社の魅力情報シート（下段）</a:t>
            </a:r>
            <a:r>
              <a:rPr lang="en-US" altLang="ja-JP" sz="1350" dirty="0">
                <a:latin typeface="HGP創英角ｺﾞｼｯｸUB" panose="020B0900000000000000" pitchFamily="50" charset="-128"/>
                <a:ea typeface="HGP創英角ｺﾞｼｯｸUB" panose="020B0900000000000000" pitchFamily="50" charset="-128"/>
              </a:rPr>
              <a:t>】</a:t>
            </a:r>
            <a:endParaRPr lang="ja-JP" altLang="en-US" sz="135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332119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2554</Words>
  <Application>Microsoft Office PowerPoint</Application>
  <PresentationFormat>画面に合わせる (4:3)</PresentationFormat>
  <Paragraphs>139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HGP創英角ｺﾞｼｯｸUB</vt:lpstr>
      <vt:lpstr>Meiryo UI</vt:lpstr>
      <vt:lpstr>Arial</vt:lpstr>
      <vt:lpstr>Calibri</vt:lpstr>
      <vt:lpstr>Office ​​テーマ</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ork_job_001</dc:creator>
  <cp:lastModifiedBy>岸守 明彦</cp:lastModifiedBy>
  <cp:revision>25</cp:revision>
  <dcterms:created xsi:type="dcterms:W3CDTF">2018-09-14T05:54:26Z</dcterms:created>
  <dcterms:modified xsi:type="dcterms:W3CDTF">2023-09-12T07:55:39Z</dcterms:modified>
</cp:coreProperties>
</file>